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8" r:id="rId9"/>
    <p:sldId id="261" r:id="rId10"/>
    <p:sldId id="269" r:id="rId11"/>
    <p:sldId id="262" r:id="rId12"/>
    <p:sldId id="270" r:id="rId13"/>
    <p:sldId id="263" r:id="rId14"/>
    <p:sldId id="271" r:id="rId15"/>
    <p:sldId id="264" r:id="rId16"/>
    <p:sldId id="272" r:id="rId17"/>
    <p:sldId id="26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2C09F-C097-0000-BEE5-4B840A0F1241}" v="620" dt="2021-04-21T19:58:49.605"/>
    <p1510:client id="{348FC09F-80D2-0000-BEE5-4627148EEEE0}" v="4156" dt="2021-04-22T03:52:15.772"/>
    <p1510:client id="{35823193-774C-4924-8807-8E3D00FBB6A5}" v="75" dt="2021-04-21T15:32:09.874"/>
    <p1510:client id="{7D74C09F-E03A-0000-BEE5-45812E832843}" v="311" dt="2021-04-21T15:50:08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A1F7A-BC97-4B53-9094-FACFD08DADB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F06ABC-81BC-4EEF-A46D-CB2B24951DD5}">
      <dgm:prSet/>
      <dgm:spPr/>
      <dgm:t>
        <a:bodyPr/>
        <a:lstStyle/>
        <a:p>
          <a:pPr rtl="0"/>
          <a:r>
            <a:rPr lang="en-US" dirty="0"/>
            <a:t>Strategies for reviewing vocab on your </a:t>
          </a:r>
          <a:r>
            <a:rPr lang="en-US" dirty="0">
              <a:latin typeface="Posterama"/>
            </a:rPr>
            <a:t>own</a:t>
          </a:r>
        </a:p>
      </dgm:t>
    </dgm:pt>
    <dgm:pt modelId="{CF4020A2-9E12-48E0-9DD6-A705DCE8D59C}" type="parTrans" cxnId="{75860036-5062-46E2-81F0-FE2C0A5E69BF}">
      <dgm:prSet/>
      <dgm:spPr/>
      <dgm:t>
        <a:bodyPr/>
        <a:lstStyle/>
        <a:p>
          <a:endParaRPr lang="en-US"/>
        </a:p>
      </dgm:t>
    </dgm:pt>
    <dgm:pt modelId="{3A2E2E4C-0E98-44C9-B393-21CEA422323B}" type="sibTrans" cxnId="{75860036-5062-46E2-81F0-FE2C0A5E69BF}">
      <dgm:prSet/>
      <dgm:spPr/>
      <dgm:t>
        <a:bodyPr/>
        <a:lstStyle/>
        <a:p>
          <a:endParaRPr lang="en-US"/>
        </a:p>
      </dgm:t>
    </dgm:pt>
    <dgm:pt modelId="{31EFA151-2DB6-430D-89FB-17533C43114E}">
      <dgm:prSet/>
      <dgm:spPr/>
      <dgm:t>
        <a:bodyPr/>
        <a:lstStyle/>
        <a:p>
          <a:r>
            <a:rPr lang="en-US" dirty="0"/>
            <a:t>Online study resources related to key concepts</a:t>
          </a:r>
        </a:p>
      </dgm:t>
    </dgm:pt>
    <dgm:pt modelId="{502DFB9D-D269-43D7-8507-1CCDE1910DDF}" type="parTrans" cxnId="{AE0D7701-6E16-4616-B8BA-D0B2428E5A36}">
      <dgm:prSet/>
      <dgm:spPr/>
      <dgm:t>
        <a:bodyPr/>
        <a:lstStyle/>
        <a:p>
          <a:endParaRPr lang="en-US"/>
        </a:p>
      </dgm:t>
    </dgm:pt>
    <dgm:pt modelId="{E143AE19-D7FA-45E9-8A60-47B3B1F56777}" type="sibTrans" cxnId="{AE0D7701-6E16-4616-B8BA-D0B2428E5A36}">
      <dgm:prSet/>
      <dgm:spPr/>
      <dgm:t>
        <a:bodyPr/>
        <a:lstStyle/>
        <a:p>
          <a:endParaRPr lang="en-US"/>
        </a:p>
      </dgm:t>
    </dgm:pt>
    <dgm:pt modelId="{067FA8EE-165D-4CAD-AC01-CFB62EB3117E}">
      <dgm:prSet phldr="0"/>
      <dgm:spPr/>
      <dgm:t>
        <a:bodyPr/>
        <a:lstStyle/>
        <a:p>
          <a:r>
            <a:rPr lang="en-US" dirty="0">
              <a:latin typeface="Posterama"/>
            </a:rPr>
            <a:t>Need-to-know</a:t>
          </a:r>
          <a:r>
            <a:rPr lang="en-US" dirty="0"/>
            <a:t> vocabulary for each unit of the course</a:t>
          </a:r>
        </a:p>
      </dgm:t>
    </dgm:pt>
    <dgm:pt modelId="{436EAFE0-BBC5-4318-A696-F0C96270ED44}" type="parTrans" cxnId="{1A83C7AF-02AD-4B6C-A720-678ABFCBA170}">
      <dgm:prSet/>
      <dgm:spPr/>
    </dgm:pt>
    <dgm:pt modelId="{1FBAE6F7-D524-4C91-9782-4842FEE10203}" type="sibTrans" cxnId="{1A83C7AF-02AD-4B6C-A720-678ABFCBA170}">
      <dgm:prSet/>
      <dgm:spPr/>
    </dgm:pt>
    <dgm:pt modelId="{B3CFC6EB-EFE0-41FC-B0F3-096AD208D04E}" type="pres">
      <dgm:prSet presAssocID="{8A8A1F7A-BC97-4B53-9094-FACFD08DADB1}" presName="linear" presStyleCnt="0">
        <dgm:presLayoutVars>
          <dgm:animLvl val="lvl"/>
          <dgm:resizeHandles val="exact"/>
        </dgm:presLayoutVars>
      </dgm:prSet>
      <dgm:spPr/>
    </dgm:pt>
    <dgm:pt modelId="{129A68E0-5C4A-4686-B9B0-5FF94E0039B5}" type="pres">
      <dgm:prSet presAssocID="{87F06ABC-81BC-4EEF-A46D-CB2B24951D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FC11E7-EAA0-41E1-9587-6BF0B173913F}" type="pres">
      <dgm:prSet presAssocID="{3A2E2E4C-0E98-44C9-B393-21CEA422323B}" presName="spacer" presStyleCnt="0"/>
      <dgm:spPr/>
    </dgm:pt>
    <dgm:pt modelId="{02D5E7D1-8882-4786-875B-975468176C6B}" type="pres">
      <dgm:prSet presAssocID="{067FA8EE-165D-4CAD-AC01-CFB62EB311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D654FF-337E-4ECF-A1A7-FBE0C743D769}" type="pres">
      <dgm:prSet presAssocID="{1FBAE6F7-D524-4C91-9782-4842FEE10203}" presName="spacer" presStyleCnt="0"/>
      <dgm:spPr/>
    </dgm:pt>
    <dgm:pt modelId="{72B54B4D-B649-458A-A52A-54E84BEEC9A4}" type="pres">
      <dgm:prSet presAssocID="{31EFA151-2DB6-430D-89FB-17533C43114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0D7701-6E16-4616-B8BA-D0B2428E5A36}" srcId="{8A8A1F7A-BC97-4B53-9094-FACFD08DADB1}" destId="{31EFA151-2DB6-430D-89FB-17533C43114E}" srcOrd="2" destOrd="0" parTransId="{502DFB9D-D269-43D7-8507-1CCDE1910DDF}" sibTransId="{E143AE19-D7FA-45E9-8A60-47B3B1F56777}"/>
    <dgm:cxn modelId="{82D8C70A-2BF8-4AC6-BA92-342B0169C18D}" type="presOf" srcId="{067FA8EE-165D-4CAD-AC01-CFB62EB3117E}" destId="{02D5E7D1-8882-4786-875B-975468176C6B}" srcOrd="0" destOrd="0" presId="urn:microsoft.com/office/officeart/2005/8/layout/vList2"/>
    <dgm:cxn modelId="{75860036-5062-46E2-81F0-FE2C0A5E69BF}" srcId="{8A8A1F7A-BC97-4B53-9094-FACFD08DADB1}" destId="{87F06ABC-81BC-4EEF-A46D-CB2B24951DD5}" srcOrd="0" destOrd="0" parTransId="{CF4020A2-9E12-48E0-9DD6-A705DCE8D59C}" sibTransId="{3A2E2E4C-0E98-44C9-B393-21CEA422323B}"/>
    <dgm:cxn modelId="{464E3A62-9572-4287-B841-00391914A1EB}" type="presOf" srcId="{8A8A1F7A-BC97-4B53-9094-FACFD08DADB1}" destId="{B3CFC6EB-EFE0-41FC-B0F3-096AD208D04E}" srcOrd="0" destOrd="0" presId="urn:microsoft.com/office/officeart/2005/8/layout/vList2"/>
    <dgm:cxn modelId="{1A83C7AF-02AD-4B6C-A720-678ABFCBA170}" srcId="{8A8A1F7A-BC97-4B53-9094-FACFD08DADB1}" destId="{067FA8EE-165D-4CAD-AC01-CFB62EB3117E}" srcOrd="1" destOrd="0" parTransId="{436EAFE0-BBC5-4318-A696-F0C96270ED44}" sibTransId="{1FBAE6F7-D524-4C91-9782-4842FEE10203}"/>
    <dgm:cxn modelId="{B26FC7B3-0252-4E0C-97E6-183CB04386C3}" type="presOf" srcId="{31EFA151-2DB6-430D-89FB-17533C43114E}" destId="{72B54B4D-B649-458A-A52A-54E84BEEC9A4}" srcOrd="0" destOrd="0" presId="urn:microsoft.com/office/officeart/2005/8/layout/vList2"/>
    <dgm:cxn modelId="{0B4ACBD4-423F-4175-8DDC-A3CA47A05CDC}" type="presOf" srcId="{87F06ABC-81BC-4EEF-A46D-CB2B24951DD5}" destId="{129A68E0-5C4A-4686-B9B0-5FF94E0039B5}" srcOrd="0" destOrd="0" presId="urn:microsoft.com/office/officeart/2005/8/layout/vList2"/>
    <dgm:cxn modelId="{E365B8FF-2A85-4ADB-ABC0-CE1F320816F7}" type="presParOf" srcId="{B3CFC6EB-EFE0-41FC-B0F3-096AD208D04E}" destId="{129A68E0-5C4A-4686-B9B0-5FF94E0039B5}" srcOrd="0" destOrd="0" presId="urn:microsoft.com/office/officeart/2005/8/layout/vList2"/>
    <dgm:cxn modelId="{3E869FDD-292C-4AE3-8ADD-72534F1D79CD}" type="presParOf" srcId="{B3CFC6EB-EFE0-41FC-B0F3-096AD208D04E}" destId="{6FFC11E7-EAA0-41E1-9587-6BF0B173913F}" srcOrd="1" destOrd="0" presId="urn:microsoft.com/office/officeart/2005/8/layout/vList2"/>
    <dgm:cxn modelId="{3D30CEA6-F259-4F5A-8384-943EB0E2F650}" type="presParOf" srcId="{B3CFC6EB-EFE0-41FC-B0F3-096AD208D04E}" destId="{02D5E7D1-8882-4786-875B-975468176C6B}" srcOrd="2" destOrd="0" presId="urn:microsoft.com/office/officeart/2005/8/layout/vList2"/>
    <dgm:cxn modelId="{DE049EF9-31D0-40FD-9ABD-1B66C7BE6674}" type="presParOf" srcId="{B3CFC6EB-EFE0-41FC-B0F3-096AD208D04E}" destId="{D7D654FF-337E-4ECF-A1A7-FBE0C743D769}" srcOrd="3" destOrd="0" presId="urn:microsoft.com/office/officeart/2005/8/layout/vList2"/>
    <dgm:cxn modelId="{98A35E80-E7DD-49B9-A6DA-2431DEC5C0D3}" type="presParOf" srcId="{B3CFC6EB-EFE0-41FC-B0F3-096AD208D04E}" destId="{72B54B4D-B649-458A-A52A-54E84BEEC9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A68E0-5C4A-4686-B9B0-5FF94E0039B5}">
      <dsp:nvSpPr>
        <dsp:cNvPr id="0" name=""/>
        <dsp:cNvSpPr/>
      </dsp:nvSpPr>
      <dsp:spPr>
        <a:xfrm>
          <a:off x="0" y="393445"/>
          <a:ext cx="6831118" cy="1678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Strategies for reviewing vocab on your </a:t>
          </a:r>
          <a:r>
            <a:rPr lang="en-US" sz="4100" kern="1200" dirty="0">
              <a:latin typeface="Posterama"/>
            </a:rPr>
            <a:t>own</a:t>
          </a:r>
        </a:p>
      </dsp:txBody>
      <dsp:txXfrm>
        <a:off x="81960" y="475405"/>
        <a:ext cx="6667198" cy="1515030"/>
      </dsp:txXfrm>
    </dsp:sp>
    <dsp:sp modelId="{02D5E7D1-8882-4786-875B-975468176C6B}">
      <dsp:nvSpPr>
        <dsp:cNvPr id="0" name=""/>
        <dsp:cNvSpPr/>
      </dsp:nvSpPr>
      <dsp:spPr>
        <a:xfrm>
          <a:off x="0" y="2190475"/>
          <a:ext cx="6831118" cy="1678950"/>
        </a:xfrm>
        <a:prstGeom prst="roundRect">
          <a:avLst/>
        </a:prstGeom>
        <a:solidFill>
          <a:schemeClr val="accent2">
            <a:hueOff val="-762678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Posterama"/>
            </a:rPr>
            <a:t>Need-to-know</a:t>
          </a:r>
          <a:r>
            <a:rPr lang="en-US" sz="4100" kern="1200" dirty="0"/>
            <a:t> vocabulary for each unit of the course</a:t>
          </a:r>
        </a:p>
      </dsp:txBody>
      <dsp:txXfrm>
        <a:off x="81960" y="2272435"/>
        <a:ext cx="6667198" cy="1515030"/>
      </dsp:txXfrm>
    </dsp:sp>
    <dsp:sp modelId="{72B54B4D-B649-458A-A52A-54E84BEEC9A4}">
      <dsp:nvSpPr>
        <dsp:cNvPr id="0" name=""/>
        <dsp:cNvSpPr/>
      </dsp:nvSpPr>
      <dsp:spPr>
        <a:xfrm>
          <a:off x="0" y="3987505"/>
          <a:ext cx="6831118" cy="1678950"/>
        </a:xfrm>
        <a:prstGeom prst="roundRect">
          <a:avLst/>
        </a:prstGeom>
        <a:solidFill>
          <a:schemeClr val="accent2">
            <a:hueOff val="-1525356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Online study resources related to key concepts</a:t>
          </a:r>
        </a:p>
      </dsp:txBody>
      <dsp:txXfrm>
        <a:off x="81960" y="4069465"/>
        <a:ext cx="6667198" cy="1515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1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7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2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1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4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8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8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B355B78-E83D-4E1B-8699-F8242FA3E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" b="1477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086" y="3510095"/>
            <a:ext cx="9994373" cy="2226244"/>
          </a:xfrm>
        </p:spPr>
        <p:txBody>
          <a:bodyPr anchor="t">
            <a:normAutofit/>
          </a:bodyPr>
          <a:lstStyle/>
          <a:p>
            <a:r>
              <a:rPr lang="en-US" dirty="0">
                <a:cs typeface="Calibri Light"/>
              </a:rPr>
              <a:t>APHG vocab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6949" y="725466"/>
            <a:ext cx="7974719" cy="2713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cs typeface="Calibri"/>
              </a:rPr>
              <a:t>Key terms and study strategies</a:t>
            </a:r>
            <a:endParaRPr lang="en-US" dirty="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01C4-E11E-4C34-A715-2DC6E16C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Visual stimulus question: Diffusion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C6B3-7318-4E73-A316-CF3A832271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Which form of diffusion is best represented by this image of Pilgrims landing at Plymouth, Mass. In 1620?</a:t>
            </a:r>
          </a:p>
        </p:txBody>
      </p:sp>
      <p:pic>
        <p:nvPicPr>
          <p:cNvPr id="5" name="Picture 5" descr="A picture containing text, standing, group, people&#10;&#10;Description automatically generated">
            <a:extLst>
              <a:ext uri="{FF2B5EF4-FFF2-40B4-BE49-F238E27FC236}">
                <a16:creationId xmlns:a16="http://schemas.microsoft.com/office/drawing/2014/main" id="{56F3FECF-E987-4552-9332-8C5847C8A6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7681" y="1830313"/>
            <a:ext cx="5850147" cy="3709358"/>
          </a:xfrm>
        </p:spPr>
      </p:pic>
    </p:spTree>
    <p:extLst>
      <p:ext uri="{BB962C8B-B14F-4D97-AF65-F5344CB8AC3E}">
        <p14:creationId xmlns:p14="http://schemas.microsoft.com/office/powerpoint/2010/main" val="240482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4B12-6FDB-4BFC-9887-64C25EAE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Need-to-know vocab</a:t>
            </a:r>
            <a:br>
              <a:rPr lang="en-US" dirty="0">
                <a:cs typeface="Posterama"/>
              </a:rPr>
            </a:br>
            <a:r>
              <a:rPr lang="en-US" i="1" dirty="0">
                <a:cs typeface="Posterama"/>
              </a:rPr>
              <a:t>Globalization</a:t>
            </a:r>
            <a:endParaRPr lang="en-US" dirty="0">
              <a:cs typeface="Postera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C68A-10D6-45FA-BF7E-B109727E7D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"The world is shrinking"</a:t>
            </a:r>
          </a:p>
          <a:p>
            <a:r>
              <a:rPr lang="en-US" dirty="0"/>
              <a:t>Because of globalization, the world is becoming more uniform, integrated, and interdependent</a:t>
            </a:r>
          </a:p>
          <a:p>
            <a:r>
              <a:rPr lang="en-US" dirty="0"/>
              <a:t>Cultural, economic, and political dimensions of globalization</a:t>
            </a:r>
          </a:p>
          <a:p>
            <a:r>
              <a:rPr lang="en-US" dirty="0"/>
              <a:t>Global-local tensions express themselves in many ways</a:t>
            </a:r>
          </a:p>
        </p:txBody>
      </p:sp>
      <p:pic>
        <p:nvPicPr>
          <p:cNvPr id="5" name="Picture 5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782B893B-E389-4247-A48C-0E8601F8B8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4545" y="2201022"/>
            <a:ext cx="6180082" cy="3495439"/>
          </a:xfrm>
        </p:spPr>
      </p:pic>
    </p:spTree>
    <p:extLst>
      <p:ext uri="{BB962C8B-B14F-4D97-AF65-F5344CB8AC3E}">
        <p14:creationId xmlns:p14="http://schemas.microsoft.com/office/powerpoint/2010/main" val="242003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D01C4-E11E-4C34-A715-2DC6E16C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931"/>
            <a:ext cx="4952999" cy="2247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Visual stimulus question: Globalization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32771-7CCC-45E8-9E64-55A6BA60B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898" y="2240598"/>
            <a:ext cx="5786885" cy="4303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Lady Gaga cancelled a concert in Jakarta, Indonesia in 2012, citing security concerns following protests by religious groups. This illustrates:</a:t>
            </a:r>
            <a:endParaRPr lang="en-US" dirty="0"/>
          </a:p>
          <a:p>
            <a:pPr marL="342900" indent="-342900">
              <a:buAutoNum type="alphaUcPeriod"/>
            </a:pPr>
            <a:r>
              <a:rPr lang="en-US" sz="1800" dirty="0"/>
              <a:t>Inability of globalization to penetrate developing countries</a:t>
            </a:r>
          </a:p>
          <a:p>
            <a:pPr marL="342900" indent="-342900">
              <a:buAutoNum type="alphaUcPeriod"/>
            </a:pPr>
            <a:r>
              <a:rPr lang="en-US" sz="1800" dirty="0"/>
              <a:t>Tensions</a:t>
            </a:r>
            <a:r>
              <a:rPr lang="en-US" sz="1800" dirty="0">
                <a:ea typeface="+mn-lt"/>
                <a:cs typeface="+mn-lt"/>
              </a:rPr>
              <a:t> between global and local cultural forces</a:t>
            </a:r>
          </a:p>
          <a:p>
            <a:pPr marL="342900" indent="-342900">
              <a:buAutoNum type="alphaUcPeriod"/>
            </a:pPr>
            <a:r>
              <a:rPr lang="en-US" sz="1800" dirty="0">
                <a:ea typeface="+mn-lt"/>
                <a:cs typeface="+mn-lt"/>
              </a:rPr>
              <a:t>The influence of supranational organizations</a:t>
            </a:r>
          </a:p>
          <a:p>
            <a:pPr marL="342900" indent="-342900">
              <a:buAutoNum type="alphaUcPeriod"/>
            </a:pPr>
            <a:r>
              <a:rPr lang="en-US" sz="1800" dirty="0">
                <a:ea typeface="+mn-lt"/>
                <a:cs typeface="+mn-lt"/>
              </a:rPr>
              <a:t>Economic globalization</a:t>
            </a:r>
          </a:p>
          <a:p>
            <a:pPr marL="342900" indent="-342900">
              <a:buAutoNum type="alphaUcPeriod"/>
            </a:pPr>
            <a:r>
              <a:rPr lang="en-US" sz="1800" dirty="0">
                <a:ea typeface="+mn-lt"/>
                <a:cs typeface="+mn-lt"/>
              </a:rPr>
              <a:t>The decline of transnational corporations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341F971-EAE8-4850-B05F-AE5AB0E354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286" r="25460" b="-1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609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4B12-6FDB-4BFC-9887-64C25EAE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Need-to-know vocab</a:t>
            </a:r>
            <a:br>
              <a:rPr lang="en-US" dirty="0">
                <a:cs typeface="Posterama"/>
              </a:rPr>
            </a:br>
            <a:r>
              <a:rPr lang="en-US" i="1" dirty="0">
                <a:cs typeface="Posterama"/>
              </a:rPr>
              <a:t>Subsistence &amp; commercial agriculture</a:t>
            </a:r>
            <a:endParaRPr lang="en-US" dirty="0">
              <a:cs typeface="Postera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C68A-10D6-45FA-BF7E-B109727E7D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dirty="0">
                <a:ea typeface="+mn-lt"/>
                <a:cs typeface="+mn-lt"/>
              </a:rPr>
              <a:t>Subsistence agriculture</a:t>
            </a:r>
            <a:r>
              <a:rPr lang="en-US" dirty="0">
                <a:ea typeface="+mn-lt"/>
                <a:cs typeface="+mn-lt"/>
              </a:rPr>
              <a:t> (LDCs): production of food primarily for consumption by the farmer’s family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Commercial agriculture</a:t>
            </a:r>
            <a:r>
              <a:rPr lang="en-US" dirty="0">
                <a:ea typeface="+mn-lt"/>
                <a:cs typeface="+mn-lt"/>
              </a:rPr>
              <a:t> (MDCs): production of food primarily for sale off the farm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Five distinguishing features: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1) Purpose of farming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2) Percentage of farmers in the labor force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3) Use of machinery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4) Farm size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5) Relationship of farming to other businesses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ED56C7F-1B17-4EAD-839B-4FBD534774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2766" y="2025023"/>
            <a:ext cx="6058618" cy="3406201"/>
          </a:xfrm>
        </p:spPr>
      </p:pic>
    </p:spTree>
    <p:extLst>
      <p:ext uri="{BB962C8B-B14F-4D97-AF65-F5344CB8AC3E}">
        <p14:creationId xmlns:p14="http://schemas.microsoft.com/office/powerpoint/2010/main" val="130771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eeform: Shape 4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6" name="Rectangle 79">
            <a:extLst>
              <a:ext uri="{FF2B5EF4-FFF2-40B4-BE49-F238E27FC236}">
                <a16:creationId xmlns:a16="http://schemas.microsoft.com/office/drawing/2014/main" id="{40C85150-646B-4AB7-9F43-FC7AB7E6D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Rectangle 8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ight Triangle 8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D01C4-E11E-4C34-A715-2DC6E16C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4952999" cy="2247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Visual stimulus question: Agriculture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C6B3-7318-4E73-A316-CF3A83227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64832"/>
            <a:ext cx="4952999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Which form of agriculture is best represented here?</a:t>
            </a:r>
            <a:endParaRPr lang="en-US" dirty="0"/>
          </a:p>
          <a:p>
            <a:pPr marL="342900" indent="-342900">
              <a:buAutoNum type="alphaUcPeriod"/>
            </a:pPr>
            <a:r>
              <a:rPr lang="en-US" sz="1800" dirty="0"/>
              <a:t>Plantation farming</a:t>
            </a:r>
          </a:p>
          <a:p>
            <a:pPr marL="342900" indent="-342900">
              <a:buAutoNum type="alphaUcPeriod"/>
            </a:pPr>
            <a:r>
              <a:rPr lang="en-US" sz="1800" dirty="0"/>
              <a:t>Pastoral nomadism</a:t>
            </a:r>
          </a:p>
          <a:p>
            <a:pPr marL="342900" indent="-342900">
              <a:buAutoNum type="alphaUcPeriod"/>
            </a:pPr>
            <a:r>
              <a:rPr lang="en-US" sz="1800" dirty="0"/>
              <a:t>Shifting cultivation</a:t>
            </a:r>
          </a:p>
          <a:p>
            <a:pPr marL="342900" indent="-342900">
              <a:buAutoNum type="alphaUcPeriod"/>
            </a:pPr>
            <a:r>
              <a:rPr lang="en-US" sz="1800" dirty="0"/>
              <a:t>Ranching</a:t>
            </a:r>
          </a:p>
          <a:p>
            <a:pPr marL="342900" indent="-342900">
              <a:buAutoNum type="alphaUcPeriod"/>
            </a:pPr>
            <a:r>
              <a:rPr lang="en-US" sz="1800" dirty="0"/>
              <a:t>Mixed livestock &amp; crop cultivation</a:t>
            </a:r>
          </a:p>
          <a:p>
            <a:pPr>
              <a:buFont typeface="+mj-lt"/>
              <a:buAutoNum type="arabicPeriod"/>
            </a:pPr>
            <a:endParaRPr lang="en-US" sz="18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3E93E3-ADBE-420B-8E91-F0366C8780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519" r="25233" b="-1"/>
          <a:stretch/>
        </p:blipFill>
        <p:spPr>
          <a:xfrm>
            <a:off x="6075730" y="-3440"/>
            <a:ext cx="6129239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7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4B12-6FDB-4BFC-9887-64C25EAE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Need-to-know vocab</a:t>
            </a:r>
            <a:br>
              <a:rPr lang="en-US" dirty="0">
                <a:cs typeface="Posterama"/>
              </a:rPr>
            </a:br>
            <a:r>
              <a:rPr lang="en-US" dirty="0">
                <a:cs typeface="Posterama"/>
              </a:rPr>
              <a:t>Central Business District (CBD)</a:t>
            </a:r>
          </a:p>
        </p:txBody>
      </p:sp>
      <p:pic>
        <p:nvPicPr>
          <p:cNvPr id="5" name="Picture 5" descr="A picture containing outdoor, city&#10;&#10;Description automatically generated">
            <a:extLst>
              <a:ext uri="{FF2B5EF4-FFF2-40B4-BE49-F238E27FC236}">
                <a16:creationId xmlns:a16="http://schemas.microsoft.com/office/drawing/2014/main" id="{D9DA105A-E503-469C-8862-4B368D7B50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028" y="2343387"/>
            <a:ext cx="5943600" cy="334209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0C787-7140-4C63-B42E-6F51235DD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5452"/>
            <a:ext cx="5181600" cy="38915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Refers to the commercial heart of a city, and is a key feature in most urban land use models.</a:t>
            </a:r>
          </a:p>
          <a:p>
            <a:r>
              <a:rPr lang="en-US" dirty="0"/>
              <a:t>Competition for limited space in the CBD leads to higher land costs, taller buildings, high-density housing and commercial activity.</a:t>
            </a:r>
          </a:p>
        </p:txBody>
      </p:sp>
    </p:spTree>
    <p:extLst>
      <p:ext uri="{BB962C8B-B14F-4D97-AF65-F5344CB8AC3E}">
        <p14:creationId xmlns:p14="http://schemas.microsoft.com/office/powerpoint/2010/main" val="2340118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01C4-E11E-4C34-A715-2DC6E16C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53" y="193301"/>
            <a:ext cx="10722932" cy="653211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Posterama"/>
              </a:rPr>
              <a:t>Visual stimulus question: Where is the CBD?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1A21502-5DAD-4A02-8F8A-0F7A3938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048" y="752486"/>
            <a:ext cx="7643905" cy="6070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0ED72-32CA-48F5-9F81-C56DA71110EC}"/>
              </a:ext>
            </a:extLst>
          </p:cNvPr>
          <p:cNvSpPr txBox="1"/>
          <p:nvPr/>
        </p:nvSpPr>
        <p:spPr>
          <a:xfrm>
            <a:off x="4126753" y="2968812"/>
            <a:ext cx="389965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6CD40-3257-4391-AA4E-9F2674A8EDED}"/>
              </a:ext>
            </a:extLst>
          </p:cNvPr>
          <p:cNvSpPr txBox="1"/>
          <p:nvPr/>
        </p:nvSpPr>
        <p:spPr>
          <a:xfrm>
            <a:off x="6017746" y="5494805"/>
            <a:ext cx="397436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71E4D-8A23-4FBE-A81F-511B60F80C09}"/>
              </a:ext>
            </a:extLst>
          </p:cNvPr>
          <p:cNvSpPr txBox="1"/>
          <p:nvPr/>
        </p:nvSpPr>
        <p:spPr>
          <a:xfrm>
            <a:off x="8812680" y="3994150"/>
            <a:ext cx="419847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166C0-1361-473D-BA92-D88C64992958}"/>
              </a:ext>
            </a:extLst>
          </p:cNvPr>
          <p:cNvSpPr txBox="1"/>
          <p:nvPr/>
        </p:nvSpPr>
        <p:spPr>
          <a:xfrm>
            <a:off x="8035738" y="923738"/>
            <a:ext cx="419847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1022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6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Freeform: Shape 4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0" name="Group 4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1" name="Rectangle 7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Rectangle 8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Right Triangle 8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8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8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0F4B12-6FDB-4BFC-9887-64C25EAE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tx2"/>
                </a:solidFill>
              </a:rPr>
              <a:t>Need-to-know vocab</a:t>
            </a:r>
            <a:br>
              <a:rPr lang="en-US" sz="3700">
                <a:solidFill>
                  <a:schemeClr val="tx2"/>
                </a:solidFill>
              </a:rPr>
            </a:br>
            <a:r>
              <a:rPr lang="en-US" sz="3700" i="1">
                <a:solidFill>
                  <a:schemeClr val="tx2"/>
                </a:solidFill>
              </a:rPr>
              <a:t>[Economic sectors &amp; activities]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C68A-10D6-45FA-BF7E-B109727E7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446" y="3264832"/>
            <a:ext cx="5887526" cy="29807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Primary:  extract/harvest natural resources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Secondary: process, manufacturing, package assemble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Tertiary:  Sales &amp; services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Quaternary: knowledge-based services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Quinary: highest levels of decision-making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C7A225D-F83A-4D02-9F40-6814B8552B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984" r="23660" b="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113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01C4-E11E-4C34-A715-2DC6E16C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Visual stimulus: Identify each economic sector by activity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2AE7FB-B6FD-4A87-A745-92BCDE624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537" y="1897118"/>
            <a:ext cx="3318294" cy="2216988"/>
          </a:xfrm>
          <a:prstGeom prst="rect">
            <a:avLst/>
          </a:prstGeom>
        </p:spPr>
      </p:pic>
      <p:pic>
        <p:nvPicPr>
          <p:cNvPr id="7" name="Picture 7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C13F01B0-6560-43E7-8DFE-FF9C38EE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515" y="2047336"/>
            <a:ext cx="2712027" cy="411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12A1F39-826B-4266-B8F8-150A5009D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5" y="2052906"/>
            <a:ext cx="3519577" cy="1975812"/>
          </a:xfrm>
          <a:prstGeom prst="rect">
            <a:avLst/>
          </a:prstGeom>
        </p:spPr>
      </p:pic>
      <p:pic>
        <p:nvPicPr>
          <p:cNvPr id="9" name="Picture 9" descr="A picture containing outdoor, person, ground, work-clothing&#10;&#10;Description automatically generated">
            <a:extLst>
              <a:ext uri="{FF2B5EF4-FFF2-40B4-BE49-F238E27FC236}">
                <a16:creationId xmlns:a16="http://schemas.microsoft.com/office/drawing/2014/main" id="{63AB642E-380B-46D8-A3C9-DB31679DC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5" y="4324529"/>
            <a:ext cx="3505200" cy="1961434"/>
          </a:xfrm>
          <a:prstGeom prst="rect">
            <a:avLst/>
          </a:prstGeom>
        </p:spPr>
      </p:pic>
      <p:pic>
        <p:nvPicPr>
          <p:cNvPr id="10" name="Picture 10" descr="A picture containing ground, outdoor, dirty, curb&#10;&#10;Description automatically generated">
            <a:extLst>
              <a:ext uri="{FF2B5EF4-FFF2-40B4-BE49-F238E27FC236}">
                <a16:creationId xmlns:a16="http://schemas.microsoft.com/office/drawing/2014/main" id="{398BB14F-C792-448D-8806-BA330825E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8777" y="4439547"/>
            <a:ext cx="3303916" cy="18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7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01C4-E11E-4C34-A715-2DC6E16C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Visual stimulus: Identify each economic sector by activity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2AE7FB-B6FD-4A87-A745-92BCDE624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537" y="1897118"/>
            <a:ext cx="3318294" cy="2216988"/>
          </a:xfrm>
          <a:prstGeom prst="rect">
            <a:avLst/>
          </a:prstGeom>
        </p:spPr>
      </p:pic>
      <p:pic>
        <p:nvPicPr>
          <p:cNvPr id="7" name="Picture 7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C13F01B0-6560-43E7-8DFE-FF9C38EE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515" y="2047336"/>
            <a:ext cx="2712027" cy="411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12A1F39-826B-4266-B8F8-150A5009D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5" y="2052906"/>
            <a:ext cx="3519577" cy="1975812"/>
          </a:xfrm>
          <a:prstGeom prst="rect">
            <a:avLst/>
          </a:prstGeom>
        </p:spPr>
      </p:pic>
      <p:pic>
        <p:nvPicPr>
          <p:cNvPr id="9" name="Picture 9" descr="A picture containing outdoor, person, ground, work-clothing&#10;&#10;Description automatically generated">
            <a:extLst>
              <a:ext uri="{FF2B5EF4-FFF2-40B4-BE49-F238E27FC236}">
                <a16:creationId xmlns:a16="http://schemas.microsoft.com/office/drawing/2014/main" id="{63AB642E-380B-46D8-A3C9-DB31679DC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5" y="4324529"/>
            <a:ext cx="3505200" cy="1961434"/>
          </a:xfrm>
          <a:prstGeom prst="rect">
            <a:avLst/>
          </a:prstGeom>
        </p:spPr>
      </p:pic>
      <p:pic>
        <p:nvPicPr>
          <p:cNvPr id="10" name="Picture 10" descr="A picture containing ground, outdoor, dirty, curb&#10;&#10;Description automatically generated">
            <a:extLst>
              <a:ext uri="{FF2B5EF4-FFF2-40B4-BE49-F238E27FC236}">
                <a16:creationId xmlns:a16="http://schemas.microsoft.com/office/drawing/2014/main" id="{398BB14F-C792-448D-8806-BA330825E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8777" y="4439547"/>
            <a:ext cx="3303916" cy="1846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1CF15-6395-4058-9565-576067A39E6B}"/>
              </a:ext>
            </a:extLst>
          </p:cNvPr>
          <p:cNvSpPr txBox="1"/>
          <p:nvPr/>
        </p:nvSpPr>
        <p:spPr>
          <a:xfrm>
            <a:off x="3174124" y="4928038"/>
            <a:ext cx="877612" cy="144655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C99E8-7E32-454B-B41C-C0E68F0E3900}"/>
              </a:ext>
            </a:extLst>
          </p:cNvPr>
          <p:cNvSpPr txBox="1"/>
          <p:nvPr/>
        </p:nvSpPr>
        <p:spPr>
          <a:xfrm>
            <a:off x="3174123" y="2707727"/>
            <a:ext cx="877612" cy="144655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8390B-6A27-4650-B33B-C40E857D7E6B}"/>
              </a:ext>
            </a:extLst>
          </p:cNvPr>
          <p:cNvSpPr txBox="1"/>
          <p:nvPr/>
        </p:nvSpPr>
        <p:spPr>
          <a:xfrm>
            <a:off x="11024037" y="4974020"/>
            <a:ext cx="877612" cy="144655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D2BF4-B004-4BEA-B6D1-D5E69A2374E3}"/>
              </a:ext>
            </a:extLst>
          </p:cNvPr>
          <p:cNvSpPr txBox="1"/>
          <p:nvPr/>
        </p:nvSpPr>
        <p:spPr>
          <a:xfrm>
            <a:off x="11089726" y="2779985"/>
            <a:ext cx="877612" cy="144655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3B74D9-9E86-43AA-8A02-C7D4CAD7AEE2}"/>
              </a:ext>
            </a:extLst>
          </p:cNvPr>
          <p:cNvSpPr txBox="1"/>
          <p:nvPr/>
        </p:nvSpPr>
        <p:spPr>
          <a:xfrm>
            <a:off x="6846174" y="4842640"/>
            <a:ext cx="877612" cy="144655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39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5388F0-36F7-4B5C-9B79-60C94F56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>
            <a:normAutofit/>
          </a:bodyPr>
          <a:lstStyle/>
          <a:p>
            <a:r>
              <a:rPr lang="en-US" dirty="0">
                <a:cs typeface="Posterama"/>
              </a:rPr>
              <a:t>Overview</a:t>
            </a:r>
            <a:endParaRPr lang="en-US" dirty="0"/>
          </a:p>
        </p:txBody>
      </p:sp>
      <p:sp>
        <p:nvSpPr>
          <p:cNvPr id="4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F70691-830E-4C66-85A7-A1DABBD74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860670"/>
              </p:ext>
            </p:extLst>
          </p:nvPr>
        </p:nvGraphicFramePr>
        <p:xfrm>
          <a:off x="5165512" y="185047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36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41EA-6EB3-4C17-9469-39E62E0A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Vocabulary review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C44C-DECF-48AD-BABA-11EAC067B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Flash cards (study partner; make your own; Quizlet; </a:t>
            </a:r>
            <a:r>
              <a:rPr lang="en-US" dirty="0" err="1"/>
              <a:t>Studystack</a:t>
            </a:r>
            <a:r>
              <a:rPr lang="en-US" dirty="0"/>
              <a:t>)</a:t>
            </a:r>
          </a:p>
          <a:p>
            <a:r>
              <a:rPr lang="en-US" dirty="0"/>
              <a:t>Quiz yourself</a:t>
            </a:r>
          </a:p>
          <a:p>
            <a:r>
              <a:rPr lang="en-US" dirty="0"/>
              <a:t>Review vocabulary list using process-of-elimination</a:t>
            </a:r>
          </a:p>
          <a:p>
            <a:r>
              <a:rPr lang="en-US" dirty="0"/>
              <a:t>Review games (iScore5 app)</a:t>
            </a:r>
          </a:p>
          <a:p>
            <a:r>
              <a:rPr lang="en-US" dirty="0"/>
              <a:t>Find examples for difficult terms and key concepts, both to help you understand them and to provide detail on FRQs as necessary</a:t>
            </a:r>
          </a:p>
          <a:p>
            <a:r>
              <a:rPr lang="en-US" dirty="0"/>
              <a:t>My AP Classroom Daily Videos</a:t>
            </a:r>
          </a:p>
          <a:p>
            <a:r>
              <a:rPr lang="en-US" dirty="0">
                <a:ea typeface="+mn-lt"/>
                <a:cs typeface="+mn-lt"/>
              </a:rPr>
              <a:t>Repetition, repetition, repetition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7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9679-2555-4BD6-B6D0-AC5D9C6D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Graphic organizers:</a:t>
            </a:r>
            <a:br>
              <a:rPr lang="en-US" dirty="0">
                <a:cs typeface="Posterama"/>
              </a:rPr>
            </a:br>
            <a:r>
              <a:rPr lang="en-US" dirty="0">
                <a:cs typeface="Posterama"/>
              </a:rPr>
              <a:t>Frayer model &amp; visual dictionary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011B9-26BC-4E42-9951-E63C3D77C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Frayer model</a:t>
            </a:r>
          </a:p>
        </p:txBody>
      </p:sp>
      <p:pic>
        <p:nvPicPr>
          <p:cNvPr id="18" name="Picture 18" descr="Diagram&#10;&#10;Description automatically generated">
            <a:extLst>
              <a:ext uri="{FF2B5EF4-FFF2-40B4-BE49-F238E27FC236}">
                <a16:creationId xmlns:a16="http://schemas.microsoft.com/office/drawing/2014/main" id="{F51307A8-5A40-4C24-AB18-BBE20661B3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302587"/>
            <a:ext cx="5157787" cy="268646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C2FAB-B16C-4D08-B00A-A5C478391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Visual dictionary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F006E81C-CA48-4E4B-A24B-FF1CCBD491E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75860659"/>
              </p:ext>
            </p:extLst>
          </p:nvPr>
        </p:nvGraphicFramePr>
        <p:xfrm>
          <a:off x="6172200" y="3101975"/>
          <a:ext cx="5183187" cy="2987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729">
                  <a:extLst>
                    <a:ext uri="{9D8B030D-6E8A-4147-A177-3AD203B41FA5}">
                      <a16:colId xmlns:a16="http://schemas.microsoft.com/office/drawing/2014/main" val="1390604460"/>
                    </a:ext>
                  </a:extLst>
                </a:gridCol>
                <a:gridCol w="1727729">
                  <a:extLst>
                    <a:ext uri="{9D8B030D-6E8A-4147-A177-3AD203B41FA5}">
                      <a16:colId xmlns:a16="http://schemas.microsoft.com/office/drawing/2014/main" val="2535840746"/>
                    </a:ext>
                  </a:extLst>
                </a:gridCol>
                <a:gridCol w="1727729">
                  <a:extLst>
                    <a:ext uri="{9D8B030D-6E8A-4147-A177-3AD203B41FA5}">
                      <a16:colId xmlns:a16="http://schemas.microsoft.com/office/drawing/2014/main" val="1187433277"/>
                    </a:ext>
                  </a:extLst>
                </a:gridCol>
              </a:tblGrid>
              <a:tr h="9957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Antonym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Rhyme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Illustration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470209"/>
                  </a:ext>
                </a:extLst>
              </a:tr>
              <a:tr h="9957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TERM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Example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14397"/>
                  </a:ext>
                </a:extLst>
              </a:tr>
              <a:tr h="9957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Synonyms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Syllables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Used in a Sentence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63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65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9DE0A55-4738-464C-A9A4-55F2A8FA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214" y="-6055"/>
            <a:ext cx="12197916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B2B76EF6-C0E7-4526-9E75-91C7C020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9437" y="490236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0F4B12-6FDB-4BFC-9887-64C25EAE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8104"/>
            <a:ext cx="5552414" cy="21702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Need-to-know vocab</a:t>
            </a:r>
            <a:br>
              <a:rPr lang="en-US"/>
            </a:br>
            <a:r>
              <a:rPr lang="en-US" i="1"/>
              <a:t>Scale</a:t>
            </a:r>
            <a:endParaRPr lang="en-US" dirty="0"/>
          </a:p>
        </p:txBody>
      </p:sp>
      <p:pic>
        <p:nvPicPr>
          <p:cNvPr id="5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27D9370-CFD5-4F76-9A62-3ADD9C63E7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3924" y="145401"/>
            <a:ext cx="9741046" cy="33660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C68A-10D6-45FA-BF7E-B109727E7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5285" y="4079129"/>
            <a:ext cx="6664186" cy="2169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700" dirty="0"/>
              <a:t>"Scale" has multiple meanings:</a:t>
            </a:r>
            <a:endParaRPr lang="en-US" dirty="0"/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en-US" sz="1700" b="1" dirty="0"/>
              <a:t>Methodological scale</a:t>
            </a:r>
            <a:r>
              <a:rPr lang="en-US" sz="1700" dirty="0"/>
              <a:t> (scale at which we collect data and ask questions)</a:t>
            </a: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en-US" sz="1700" b="1" dirty="0"/>
              <a:t>Map scale</a:t>
            </a:r>
            <a:r>
              <a:rPr lang="en-US" sz="1700" dirty="0"/>
              <a:t> (relationship of a feature's size on the map with actual size on Earth)</a:t>
            </a: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en-US" sz="1700" dirty="0"/>
              <a:t>Geographers often discuss space and place using local, regional, and/or global scales. Some issues are even "</a:t>
            </a:r>
            <a:r>
              <a:rPr lang="en-US" sz="1700" dirty="0" err="1"/>
              <a:t>glocal</a:t>
            </a:r>
            <a:r>
              <a:rPr lang="en-US" sz="1700" dirty="0"/>
              <a:t>."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50430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01C4-E11E-4C34-A715-2DC6E16C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Visual stimulus question: Scale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C6B3-7318-4E73-A316-CF3A832271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is map scale represented in this image?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549DF1A-7F32-46A1-84F2-3756D76D66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3383" y="1711250"/>
            <a:ext cx="5977385" cy="4450690"/>
          </a:xfrm>
        </p:spPr>
      </p:pic>
    </p:spTree>
    <p:extLst>
      <p:ext uri="{BB962C8B-B14F-4D97-AF65-F5344CB8AC3E}">
        <p14:creationId xmlns:p14="http://schemas.microsoft.com/office/powerpoint/2010/main" val="224957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8" name="Flowchart: Document 117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62104" y="1562107"/>
            <a:ext cx="6858000" cy="3733791"/>
          </a:xfrm>
          <a:prstGeom prst="flowChartDocumen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" name="Right Triangle 119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7391214" y="-284145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0F4B12-6FDB-4BFC-9887-64C25EAE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429" y="3703088"/>
            <a:ext cx="4556185" cy="2232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solidFill>
                  <a:schemeClr val="tx2"/>
                </a:solidFill>
              </a:rPr>
              <a:t>Need-to-know vocab</a:t>
            </a:r>
            <a:br>
              <a:rPr lang="en-US" sz="3400">
                <a:solidFill>
                  <a:schemeClr val="tx2"/>
                </a:solidFill>
              </a:rPr>
            </a:br>
            <a:r>
              <a:rPr lang="en-US" sz="3400" i="1">
                <a:solidFill>
                  <a:schemeClr val="tx2"/>
                </a:solidFill>
              </a:rPr>
              <a:t>Demographic Transition Model (DTM)</a:t>
            </a:r>
            <a:endParaRPr lang="en-US" sz="3400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DC412-F0AC-41D0-A7D3-AA71502CE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5429" y="1211568"/>
            <a:ext cx="4556185" cy="2063925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DTM illustrates the connections between population change and economic development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Melds data on birth rate, death rate, and total population.</a:t>
            </a:r>
            <a:endParaRPr lang="en-US" sz="2400" kern="1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9FCED91-DFF1-4002-8494-C976E092B8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069" y="1210346"/>
            <a:ext cx="6874240" cy="47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4" name="Group 48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reeform: Shape 79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81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11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1" name="Rectangle 114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Right Triangle 116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8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20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D01C4-E11E-4C34-A715-2DC6E16C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Visual stimulus question: DTM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32771-7CCC-45E8-9E64-55A6BA60B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3264832"/>
            <a:ext cx="4419600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Based on the population pyramids on the right, which stage of the DTM is Uganda likely in? Italy?</a:t>
            </a:r>
          </a:p>
        </p:txBody>
      </p:sp>
      <p:sp>
        <p:nvSpPr>
          <p:cNvPr id="150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955276E-D0DF-46B5-8973-543F215553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3767" y="1506857"/>
            <a:ext cx="6795701" cy="39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0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4B12-6FDB-4BFC-9887-64C25EAE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Need-to-know vocab</a:t>
            </a:r>
            <a:br>
              <a:rPr lang="en-US" dirty="0">
                <a:cs typeface="Posterama"/>
              </a:rPr>
            </a:br>
            <a:r>
              <a:rPr lang="en-US" i="1" dirty="0">
                <a:cs typeface="Posterama"/>
              </a:rPr>
              <a:t>Cultural diffusion</a:t>
            </a:r>
            <a:endParaRPr lang="en-US" dirty="0">
              <a:cs typeface="Postera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C68A-10D6-45FA-BF7E-B109727E7D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The movement of people, ideas, or things from one location to new locations</a:t>
            </a:r>
          </a:p>
          <a:p>
            <a:r>
              <a:rPr lang="en-US" dirty="0"/>
              <a:t>Types of diffusion include:</a:t>
            </a:r>
          </a:p>
          <a:p>
            <a:pPr marL="0" lvl="1" indent="0">
              <a:buNone/>
            </a:pPr>
            <a:r>
              <a:rPr lang="en-US" dirty="0"/>
              <a:t>    -Relocation diffusion</a:t>
            </a:r>
          </a:p>
          <a:p>
            <a:pPr marL="0" lvl="1" indent="0">
              <a:buNone/>
            </a:pPr>
            <a:r>
              <a:rPr lang="en-US" dirty="0">
                <a:ea typeface="+mn-lt"/>
                <a:cs typeface="+mn-lt"/>
              </a:rPr>
              <a:t>    -Expansion diffusion</a:t>
            </a:r>
          </a:p>
          <a:p>
            <a:pPr marL="0" lvl="1" indent="0">
              <a:buNone/>
            </a:pPr>
            <a:r>
              <a:rPr lang="en-US" dirty="0">
                <a:ea typeface="+mn-lt"/>
                <a:cs typeface="+mn-lt"/>
              </a:rPr>
              <a:t>    -Hierarchical diffusion</a:t>
            </a:r>
          </a:p>
          <a:p>
            <a:pPr marL="0" lvl="1" indent="0">
              <a:buNone/>
            </a:pPr>
            <a:r>
              <a:rPr lang="en-US" dirty="0">
                <a:ea typeface="+mn-lt"/>
                <a:cs typeface="+mn-lt"/>
              </a:rPr>
              <a:t>    -Contagious diffusion</a:t>
            </a:r>
          </a:p>
          <a:p>
            <a:pPr marL="0" lvl="1" indent="0">
              <a:buNone/>
            </a:pPr>
            <a:r>
              <a:rPr lang="en-US" dirty="0">
                <a:ea typeface="+mn-lt"/>
                <a:cs typeface="+mn-lt"/>
              </a:rPr>
              <a:t>    -Stimulus diffusion</a:t>
            </a:r>
            <a:endParaRPr lang="en-US" dirty="0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9B0A8E6-EBA6-4128-ACD4-C9815C76CC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1257" y="85965"/>
            <a:ext cx="4733748" cy="6622960"/>
          </a:xfrm>
        </p:spPr>
      </p:pic>
    </p:spTree>
    <p:extLst>
      <p:ext uri="{BB962C8B-B14F-4D97-AF65-F5344CB8AC3E}">
        <p14:creationId xmlns:p14="http://schemas.microsoft.com/office/powerpoint/2010/main" val="1677101377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0F3F0"/>
      </a:lt2>
      <a:accent1>
        <a:srgbClr val="C34DBC"/>
      </a:accent1>
      <a:accent2>
        <a:srgbClr val="873BB1"/>
      </a:accent2>
      <a:accent3>
        <a:srgbClr val="674DC3"/>
      </a:accent3>
      <a:accent4>
        <a:srgbClr val="3E54B3"/>
      </a:accent4>
      <a:accent5>
        <a:srgbClr val="4D95C3"/>
      </a:accent5>
      <a:accent6>
        <a:srgbClr val="3BB1AE"/>
      </a:accent6>
      <a:hlink>
        <a:srgbClr val="3F78BF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SineVTI</vt:lpstr>
      <vt:lpstr>APHG vocab review</vt:lpstr>
      <vt:lpstr>Overview</vt:lpstr>
      <vt:lpstr>Vocabulary review strategies</vt:lpstr>
      <vt:lpstr>Graphic organizers: Frayer model &amp; visual dictionary</vt:lpstr>
      <vt:lpstr>Need-to-know vocab Scale</vt:lpstr>
      <vt:lpstr>Visual stimulus question: Scale</vt:lpstr>
      <vt:lpstr>Need-to-know vocab Demographic Transition Model (DTM)</vt:lpstr>
      <vt:lpstr>Visual stimulus question: DTM</vt:lpstr>
      <vt:lpstr>Need-to-know vocab Cultural diffusion</vt:lpstr>
      <vt:lpstr>Visual stimulus question: Diffusion</vt:lpstr>
      <vt:lpstr>Need-to-know vocab Globalization</vt:lpstr>
      <vt:lpstr>Visual stimulus question: Globalization</vt:lpstr>
      <vt:lpstr>Need-to-know vocab Subsistence &amp; commercial agriculture</vt:lpstr>
      <vt:lpstr>Visual stimulus question: Agriculture</vt:lpstr>
      <vt:lpstr>Need-to-know vocab Central Business District (CBD)</vt:lpstr>
      <vt:lpstr>Visual stimulus question: Where is the CBD?</vt:lpstr>
      <vt:lpstr>Need-to-know vocab [Economic sectors &amp; activities]</vt:lpstr>
      <vt:lpstr>Visual stimulus: Identify each economic sector by activity</vt:lpstr>
      <vt:lpstr>Visual stimulus: Identify each economic sector by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/>
  <cp:lastModifiedBy/>
  <cp:revision>537</cp:revision>
  <dcterms:created xsi:type="dcterms:W3CDTF">2021-04-21T15:31:07Z</dcterms:created>
  <dcterms:modified xsi:type="dcterms:W3CDTF">2021-04-22T03:52:33Z</dcterms:modified>
</cp:coreProperties>
</file>