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6" r:id="rId8"/>
    <p:sldId id="267" r:id="rId9"/>
    <p:sldId id="268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0" r:id="rId21"/>
    <p:sldId id="295" r:id="rId22"/>
    <p:sldId id="296" r:id="rId23"/>
    <p:sldId id="288" r:id="rId24"/>
    <p:sldId id="289" r:id="rId25"/>
    <p:sldId id="264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28AA-A22E-E045-8BE5-35D7FB4C2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B4A26-6456-6F4F-873C-C9C4F3369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435FD-32A7-744D-B39C-C55E2F8CA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CC30F-CE33-4941-BFF8-3B2EC156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9CEEC-1A2F-6A43-906E-3BF5C54E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CA93-C756-114C-A4E4-07FF0A27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3137F-EEEA-6049-A22D-A3060345B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DC871-C1DF-E943-A083-26FD8F28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7B07D-CDF9-3345-B61E-8B611B94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7EC54-B04E-4849-952C-60548A68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9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80EC6-7661-4542-A26F-02E2CEC69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10E45-C31B-A246-B0C3-53BAD646F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CA2E6-F04A-294B-9B2B-9D0E3784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9BCEA-1DE0-2C46-A308-D5EC1ABE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C23A9-4503-934E-B8D2-BFF53827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86E5-097F-6847-B848-8102C132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677B-7ECC-064D-9603-490B7D651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15AE0-A458-7647-ABA8-B18B1B70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5A89-5F10-AC40-A5D8-BE22D8BB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B650A-DF00-C841-A2AB-F11566A7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0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C0F2-B0B2-2B44-BA94-D5A2CFA0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176C0-1598-E24A-90AC-F8AD1D9E3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860E7-3999-D547-BC9D-47E73294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8A6D-5D6E-AD4B-B5CD-6BA8E7F4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CE9F0-B4B0-A048-8031-0E8533325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4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2602-1B86-CF49-BF34-00E1F134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ED676-D48F-5D46-A4CD-BA9558BC2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88D95-8C14-8444-8FC6-C32956DCD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2892D-A9C7-7741-8653-66C819DB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7AEAD-8855-3344-99D5-BBFBC102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E0472-8BE1-6A49-A146-4B1D87BD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9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BE9BE-6269-B14B-B6AC-969E6CCF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7BCBF-7F37-E342-ABE2-27C611940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5B2F2-6602-FA4F-8C21-6EF48B462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798A9-5868-754A-B7DB-69CC4E5B8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8E3CA0-7509-EE47-8CEF-03B6828D7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79EA7-BCED-8246-8229-25577E43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C2D981-FE8E-0A4E-B49D-FCD51C5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13B65-CBF8-6F46-BAB5-69847DED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6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89F6-459F-4947-8731-154C7F20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2BD904-2697-0047-AD49-F5E2E8F9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4F953-AEF2-A147-B776-54BD6AB3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CE817-4DB3-5E4A-B339-8ADB56A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1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5FD20-F85D-E148-A1EA-F3AB584F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75EFE4-4E71-594B-8714-F72AB479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3E0D6-7E41-8E47-A804-95E5CBC2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6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8A8B-850F-A947-8EC2-035A9A01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0848A-42E9-C64D-8ACC-D41977F0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9A65F-19EB-9B44-8857-06D38EE09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61445-A232-3948-88AA-6080E4F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86F8-5B92-D546-943E-AF468DF6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C6607-0072-484B-9EE0-8560C7E2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0682-104B-5B44-B856-34C72177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F7BA0-26E7-694F-9417-59940B158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25FA8-A0C4-E745-8965-EB716CBA4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7EDAE-821C-4D44-B9A9-2BA53C84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40EFB-666E-E142-9D7C-FC11FD40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E84B7-0708-8A41-ADC5-EFC5A732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3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609C9-663C-994D-94BD-3955F32C8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669F-0D0E-1F49-ADA5-1E97FC3AB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BFF7E-9686-0143-AC25-83A566CD7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BE3F-9518-EA44-ACC0-586686E86B1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D1BFA-5E7A-6D41-AB86-C8094782A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6ADA0-AE0A-1C4D-AEA6-4656575D8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B73F-8E40-CF48-923F-194BFFDFF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17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3qbYFvOHwk" TargetMode="External"/><Relationship Id="rId2" Type="http://schemas.openxmlformats.org/officeDocument/2006/relationships/hyperlink" Target="https://www.youtube.com/watch?v=KB7kLNwKEV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962C5-FB88-514F-B63D-7C6662217C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65225-6149-B04E-A423-D1E51EB56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7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849A6-C394-3C42-9EDC-9D72EBDB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Angles, Saxons, &amp; Jutes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3B1FDC-BCDC-8948-92A6-4E757247D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5138" y="1360292"/>
            <a:ext cx="8255001" cy="53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47C0-701B-AC4A-AE83-32FDA70B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English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D53769-40B4-644A-9A1B-00F2D6322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7" y="333673"/>
            <a:ext cx="7215186" cy="63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1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B26-5784-FE45-95E5-C97232DA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83DDB-68B3-014F-9888-085E63931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394" y="0"/>
            <a:ext cx="9057745" cy="69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12ED-FD4B-1F45-AB58-8A58F353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Vikings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EDE94B-C989-5248-960C-D71D9F911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2901"/>
            <a:ext cx="8951049" cy="60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7B46-6612-3A44-B39B-5B219937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Vikings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895225-536B-E246-B64C-7D6312903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1"/>
            <a:ext cx="8948791" cy="61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7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4CEF-DE9E-CD49-8BA9-5F8A17DF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Vikings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7938EF-7592-EB4C-BF91-D479C200E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" y="-1"/>
            <a:ext cx="8743950" cy="65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9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7CAA-EFE5-2E44-A7B6-30A08105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Vikings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3248-5A5D-7045-925E-C47302EB2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Anger	Geyser		Mistake		Take</a:t>
            </a:r>
          </a:p>
          <a:p>
            <a:r>
              <a:rPr lang="en-US" dirty="0"/>
              <a:t>Birth		Husband	Outlaw		Trust</a:t>
            </a:r>
          </a:p>
          <a:p>
            <a:r>
              <a:rPr lang="en-US" dirty="0"/>
              <a:t>Cake	Irk		Plow		Ugly</a:t>
            </a:r>
          </a:p>
          <a:p>
            <a:r>
              <a:rPr lang="en-US" dirty="0"/>
              <a:t>Die		Jolly		Ransack	Window</a:t>
            </a:r>
          </a:p>
          <a:p>
            <a:r>
              <a:rPr lang="en-US" dirty="0"/>
              <a:t>Egg		Knife		Skip		Sly</a:t>
            </a:r>
          </a:p>
          <a:p>
            <a:r>
              <a:rPr lang="en-US" dirty="0"/>
              <a:t>Fog		Leg		Slaughter	You</a:t>
            </a:r>
          </a:p>
        </p:txBody>
      </p:sp>
    </p:spTree>
    <p:extLst>
      <p:ext uri="{BB962C8B-B14F-4D97-AF65-F5344CB8AC3E}">
        <p14:creationId xmlns:p14="http://schemas.microsoft.com/office/powerpoint/2010/main" val="78779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E805-C736-F24C-96A8-F7F32A26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Normans 1066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010268-2E53-1B46-A61A-97BD3E7BC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24" y="565169"/>
            <a:ext cx="7386457" cy="59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7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59733-3F47-A049-A3FE-8776D95C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AB07EF-0167-4741-8BF4-9540E6495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0037"/>
            <a:ext cx="8502409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2CF2B6-1477-E249-8E3F-FF0384F4D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9" y="0"/>
            <a:ext cx="2966661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5009DE-0B94-49B6-9E21-77DB0F81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French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9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166C-1817-FB47-92B4-D453AFE0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DB8F-50AE-8B41-9CD4-09636CA32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Arabic,</a:t>
            </a:r>
            <a:r>
              <a:rPr lang="en-US" dirty="0">
                <a:effectLst/>
              </a:rPr>
              <a:t> English, French, Hindi, Italian, Japanese, Mandarin, Portuguese, Russian, Spanish</a:t>
            </a:r>
          </a:p>
          <a:p>
            <a:r>
              <a:rPr lang="en-US" dirty="0"/>
              <a:t>Name a language not on my list</a:t>
            </a:r>
          </a:p>
          <a:p>
            <a:r>
              <a:rPr lang="en-US" dirty="0"/>
              <a:t>Out of my list which are the top five languages?</a:t>
            </a:r>
          </a:p>
          <a:p>
            <a:r>
              <a:rPr lang="en-US" dirty="0"/>
              <a:t>Which one is number one?</a:t>
            </a:r>
          </a:p>
          <a:p>
            <a:r>
              <a:rPr lang="en-US" dirty="0"/>
              <a:t>About how many live (active) languages in the world today?</a:t>
            </a:r>
          </a:p>
          <a:p>
            <a:r>
              <a:rPr lang="en-US" dirty="0"/>
              <a:t>We have over 7 billion people in the world--- how many languages have 100 million speakers?</a:t>
            </a:r>
          </a:p>
        </p:txBody>
      </p:sp>
    </p:spTree>
    <p:extLst>
      <p:ext uri="{BB962C8B-B14F-4D97-AF65-F5344CB8AC3E}">
        <p14:creationId xmlns:p14="http://schemas.microsoft.com/office/powerpoint/2010/main" val="1477259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0150-5DD6-5644-9FFC-37B3252E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Vowel Shift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8AE17E-97D8-5444-9692-3C01D4955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14" y="2404830"/>
            <a:ext cx="11895172" cy="39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47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AD70-1E5C-5C41-BE63-22DB0374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6CCDE-6176-9E45-9038-26820D690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Which languages are the most popular official languages?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English 59</a:t>
            </a:r>
          </a:p>
          <a:p>
            <a:r>
              <a:rPr lang="en-US" dirty="0"/>
              <a:t>French 29</a:t>
            </a:r>
          </a:p>
          <a:p>
            <a:r>
              <a:rPr lang="en-US" dirty="0"/>
              <a:t>Arabic 27</a:t>
            </a:r>
          </a:p>
          <a:p>
            <a:r>
              <a:rPr lang="en-US" dirty="0"/>
              <a:t>Spanish 21</a:t>
            </a:r>
          </a:p>
          <a:p>
            <a:r>
              <a:rPr lang="en-US" dirty="0"/>
              <a:t>Portuguese 9</a:t>
            </a:r>
          </a:p>
          <a:p>
            <a:r>
              <a:rPr lang="en-US" dirty="0"/>
              <a:t>German 6</a:t>
            </a:r>
          </a:p>
        </p:txBody>
      </p:sp>
    </p:spTree>
    <p:extLst>
      <p:ext uri="{BB962C8B-B14F-4D97-AF65-F5344CB8AC3E}">
        <p14:creationId xmlns:p14="http://schemas.microsoft.com/office/powerpoint/2010/main" val="18348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B7E3-EB1C-7049-8CD4-EC77C0E6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5551"/>
            <a:ext cx="10515600" cy="2616239"/>
          </a:xfrm>
        </p:spPr>
        <p:txBody>
          <a:bodyPr/>
          <a:lstStyle/>
          <a:p>
            <a:r>
              <a:rPr lang="en-US" dirty="0"/>
              <a:t>Official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E6A3-16A4-FE4E-98BC-C71DA226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293541"/>
            <a:ext cx="7796540" cy="475640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Which countries have the most official languages?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India 22</a:t>
            </a:r>
          </a:p>
          <a:p>
            <a:r>
              <a:rPr lang="en-US" dirty="0"/>
              <a:t>Zimbabwe 16</a:t>
            </a:r>
          </a:p>
          <a:p>
            <a:r>
              <a:rPr lang="en-US" dirty="0"/>
              <a:t>South Africa 12</a:t>
            </a:r>
          </a:p>
          <a:p>
            <a:r>
              <a:rPr lang="en-US" b="1" dirty="0"/>
              <a:t>Which countries have no official language?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United States</a:t>
            </a:r>
          </a:p>
          <a:p>
            <a:r>
              <a:rPr lang="en-US" dirty="0"/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27282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D34BE-58ED-5F4F-A723-D9745FCA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Lingua Franca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CB5F-15B6-AF4D-919A-CF64BAC4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285875"/>
            <a:ext cx="7796540" cy="4764069"/>
          </a:xfrm>
        </p:spPr>
        <p:txBody>
          <a:bodyPr>
            <a:normAutofit/>
          </a:bodyPr>
          <a:lstStyle/>
          <a:p>
            <a:r>
              <a:rPr lang="en-US" dirty="0"/>
              <a:t>First known Lingua Franca</a:t>
            </a:r>
          </a:p>
          <a:p>
            <a:endParaRPr lang="en-US" dirty="0"/>
          </a:p>
          <a:p>
            <a:r>
              <a:rPr lang="en-US" dirty="0"/>
              <a:t>Aramaic</a:t>
            </a:r>
          </a:p>
          <a:p>
            <a:r>
              <a:rPr lang="en-US" dirty="0"/>
              <a:t>Next Lingua Franca</a:t>
            </a:r>
          </a:p>
          <a:p>
            <a:endParaRPr lang="en-US" dirty="0"/>
          </a:p>
          <a:p>
            <a:r>
              <a:rPr lang="en-US" dirty="0"/>
              <a:t>Greek</a:t>
            </a:r>
          </a:p>
          <a:p>
            <a:r>
              <a:rPr lang="en-US" dirty="0"/>
              <a:t>Third Lingua Franca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Latin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D52D-65C6-5842-A718-61923E89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Lingua Franca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48A27-5EFA-794A-8E8C-8A59F003F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Fourth Lingua Franca</a:t>
            </a:r>
          </a:p>
          <a:p>
            <a:endParaRPr lang="en-US" dirty="0"/>
          </a:p>
          <a:p>
            <a:r>
              <a:rPr lang="en-US" dirty="0"/>
              <a:t>French</a:t>
            </a:r>
          </a:p>
          <a:p>
            <a:r>
              <a:rPr lang="en-US" dirty="0"/>
              <a:t>Today’s Lingua Franca</a:t>
            </a:r>
          </a:p>
          <a:p>
            <a:endParaRPr lang="en-US" dirty="0"/>
          </a:p>
          <a:p>
            <a:r>
              <a:rPr lang="en-US" dirty="0"/>
              <a:t>English</a:t>
            </a:r>
          </a:p>
          <a:p>
            <a:r>
              <a:rPr lang="en-US" dirty="0"/>
              <a:t>Tomorrow’s Lingua Franca?</a:t>
            </a:r>
          </a:p>
        </p:txBody>
      </p:sp>
    </p:spTree>
    <p:extLst>
      <p:ext uri="{BB962C8B-B14F-4D97-AF65-F5344CB8AC3E}">
        <p14:creationId xmlns:p14="http://schemas.microsoft.com/office/powerpoint/2010/main" val="3970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970B-23E8-854E-B45A-F6EEC968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the FRQ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1705E-BB48-0749-9ADA-58464003F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languages diffuse</a:t>
            </a:r>
          </a:p>
          <a:p>
            <a:r>
              <a:rPr lang="en-US" dirty="0"/>
              <a:t>How languages change</a:t>
            </a:r>
          </a:p>
          <a:p>
            <a:r>
              <a:rPr lang="en-US" dirty="0"/>
              <a:t>How languages are tied to culture (Canada)</a:t>
            </a:r>
          </a:p>
          <a:p>
            <a:r>
              <a:rPr lang="en-US" dirty="0"/>
              <a:t>How languages affect national unity</a:t>
            </a:r>
          </a:p>
          <a:p>
            <a:r>
              <a:rPr lang="en-US" dirty="0"/>
              <a:t>How globalism affects language (lingua franca and extinction)</a:t>
            </a:r>
          </a:p>
          <a:p>
            <a:r>
              <a:rPr lang="en-US" dirty="0"/>
              <a:t>Describe, Apply</a:t>
            </a:r>
            <a:r>
              <a:rPr lang="en-US"/>
              <a:t>, Explain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07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BEED4-2C29-4848-B78B-A7D63931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Disappearing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51529-E600-ED4E-A8B7-B2CE5DA08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https://www.youtube.com/watch?v=KB7kLNwKEVU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https://www.youtube.com/watch?v=t3qbYFvOHwk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2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FE0F-093C-E24B-9291-777F8F19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669D-24A4-D248-9215-603041C0D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need to memorize the language trees</a:t>
            </a:r>
          </a:p>
          <a:p>
            <a:r>
              <a:rPr lang="en-US" dirty="0"/>
              <a:t>But have some ideas of language families</a:t>
            </a:r>
          </a:p>
          <a:p>
            <a:r>
              <a:rPr lang="en-US" dirty="0">
                <a:effectLst/>
              </a:rPr>
              <a:t>Which of these languages is not in the same family?</a:t>
            </a:r>
          </a:p>
          <a:p>
            <a:r>
              <a:rPr lang="en-US" dirty="0">
                <a:effectLst/>
              </a:rPr>
              <a:t>Spanish, German, Arabic, Bengali</a:t>
            </a:r>
          </a:p>
          <a:p>
            <a:r>
              <a:rPr lang="en-US" dirty="0">
                <a:effectLst/>
              </a:rPr>
              <a:t>Which of these languages is not in the same language branch?</a:t>
            </a:r>
          </a:p>
          <a:p>
            <a:r>
              <a:rPr lang="en-US" dirty="0">
                <a:effectLst/>
              </a:rPr>
              <a:t>Spanish, Italian, Catalan, Swedish</a:t>
            </a:r>
          </a:p>
          <a:p>
            <a:r>
              <a:rPr lang="en-US" dirty="0">
                <a:effectLst/>
              </a:rPr>
              <a:t>There are 11 Romance languages..... name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4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A748-3003-F44C-8730-95717DCD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58E6-785A-D248-B8F6-44FBDF880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Italian, Spanish, Neapolitan, </a:t>
            </a:r>
          </a:p>
          <a:p>
            <a:r>
              <a:rPr lang="en-US" dirty="0">
                <a:effectLst/>
              </a:rPr>
              <a:t>Romanian, French, Haitian Creole, </a:t>
            </a:r>
          </a:p>
          <a:p>
            <a:r>
              <a:rPr lang="en-US" dirty="0">
                <a:effectLst/>
              </a:rPr>
              <a:t>Portuguese, Catalan, Lombard, Sicilian, Venetian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0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6788-A4FD-E944-B160-A6351C63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2CE1-739E-244E-8B16-1D9E4202E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mean that a language has a literary tradition?</a:t>
            </a:r>
          </a:p>
          <a:p>
            <a:r>
              <a:rPr lang="en-US" dirty="0">
                <a:effectLst/>
              </a:rPr>
              <a:t>What is the term for a language used by the government for laws, reports, road signs, etc.?</a:t>
            </a:r>
          </a:p>
          <a:p>
            <a:r>
              <a:rPr lang="en-US" dirty="0">
                <a:effectLst/>
              </a:rPr>
              <a:t>What is the term for language </a:t>
            </a:r>
            <a:r>
              <a:rPr lang="en-US" dirty="0"/>
              <a:t>used in education, work, mass media, and government?</a:t>
            </a:r>
          </a:p>
          <a:p>
            <a:r>
              <a:rPr lang="en-US" dirty="0"/>
              <a:t>What is the term for language that spoken in daily use by people of all ages?</a:t>
            </a:r>
          </a:p>
          <a:p>
            <a:r>
              <a:rPr lang="en-US" dirty="0"/>
              <a:t>What is the term for language that is in daily use by people but lacks a literary tradition?</a:t>
            </a:r>
          </a:p>
        </p:txBody>
      </p:sp>
    </p:spTree>
    <p:extLst>
      <p:ext uri="{BB962C8B-B14F-4D97-AF65-F5344CB8AC3E}">
        <p14:creationId xmlns:p14="http://schemas.microsoft.com/office/powerpoint/2010/main" val="174486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2278-C0C2-E548-8941-DDB24B5D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F398E-A328-FE4F-A960-CBA0C2EDC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Lingua Franca</a:t>
            </a:r>
            <a:r>
              <a:rPr lang="en-US" dirty="0"/>
              <a:t>: used for international communication</a:t>
            </a:r>
          </a:p>
          <a:p>
            <a:r>
              <a:rPr lang="en-US" b="1" u="sng" dirty="0"/>
              <a:t>Logograms</a:t>
            </a:r>
            <a:r>
              <a:rPr lang="en-US" dirty="0"/>
              <a:t>: symbols that represent words or parts of words</a:t>
            </a:r>
          </a:p>
          <a:p>
            <a:r>
              <a:rPr lang="en-US" b="1" u="sng" dirty="0"/>
              <a:t>Pidgin Language</a:t>
            </a:r>
            <a:r>
              <a:rPr lang="en-US" dirty="0"/>
              <a:t>: simplified form of the lingua franca</a:t>
            </a:r>
          </a:p>
          <a:p>
            <a:r>
              <a:rPr lang="en-US" b="1" u="sng" dirty="0"/>
              <a:t>Extinct language</a:t>
            </a:r>
            <a:r>
              <a:rPr lang="en-US" dirty="0"/>
              <a:t>: once used by people on a daily basis but is no longer in regular use</a:t>
            </a:r>
          </a:p>
          <a:p>
            <a:r>
              <a:rPr lang="en-US" b="1" u="sng" dirty="0"/>
              <a:t>Creole language</a:t>
            </a:r>
            <a:r>
              <a:rPr lang="en-US" dirty="0"/>
              <a:t>: results from mixing languages</a:t>
            </a:r>
          </a:p>
        </p:txBody>
      </p:sp>
    </p:spTree>
    <p:extLst>
      <p:ext uri="{BB962C8B-B14F-4D97-AF65-F5344CB8AC3E}">
        <p14:creationId xmlns:p14="http://schemas.microsoft.com/office/powerpoint/2010/main" val="40874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629D-8D31-D848-8AF7-8BCD487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Development of English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A135E-7A87-E946-AC63-9C434132A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912" y="1346670"/>
            <a:ext cx="8197964" cy="57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0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62E4-3FA8-3544-A648-F1B27A7C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0614FF-DC98-9D4E-B446-7C9105A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225" y="54267"/>
            <a:ext cx="5622919" cy="68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2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B2A4-EB99-B54D-9034-96641E6E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Celtic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961938-813F-FE46-9904-4AB5807A8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51" y="0"/>
            <a:ext cx="5472112" cy="72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7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530</Words>
  <Application>Microsoft Macintosh PowerPoint</Application>
  <PresentationFormat>Widescreen</PresentationFormat>
  <Paragraphs>102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Language</vt:lpstr>
      <vt:lpstr>Top Languages</vt:lpstr>
      <vt:lpstr>Language Families</vt:lpstr>
      <vt:lpstr>Language Families</vt:lpstr>
      <vt:lpstr>Language Terminology</vt:lpstr>
      <vt:lpstr>Terminology</vt:lpstr>
      <vt:lpstr>The Development of English</vt:lpstr>
      <vt:lpstr>Celtic</vt:lpstr>
      <vt:lpstr>Celtic</vt:lpstr>
      <vt:lpstr>Angles, Saxons, &amp; Jutes</vt:lpstr>
      <vt:lpstr>Old English</vt:lpstr>
      <vt:lpstr>PowerPoint Presentation</vt:lpstr>
      <vt:lpstr>Vikings</vt:lpstr>
      <vt:lpstr>Vikings</vt:lpstr>
      <vt:lpstr>Vikings</vt:lpstr>
      <vt:lpstr>Vikings</vt:lpstr>
      <vt:lpstr>Normans 1066</vt:lpstr>
      <vt:lpstr>Normans</vt:lpstr>
      <vt:lpstr>French </vt:lpstr>
      <vt:lpstr>Great Vowel Shift</vt:lpstr>
      <vt:lpstr>Official Languages</vt:lpstr>
      <vt:lpstr>Official Languages</vt:lpstr>
      <vt:lpstr>Lingua Franca</vt:lpstr>
      <vt:lpstr>Lingua Franca</vt:lpstr>
      <vt:lpstr>Thinking about the FRQ</vt:lpstr>
      <vt:lpstr>Disappearing Languages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</dc:title>
  <dc:creator>Microsoft Office User</dc:creator>
  <cp:lastModifiedBy>Microsoft Office User</cp:lastModifiedBy>
  <cp:revision>6</cp:revision>
  <dcterms:created xsi:type="dcterms:W3CDTF">2020-04-25T21:53:26Z</dcterms:created>
  <dcterms:modified xsi:type="dcterms:W3CDTF">2020-04-25T22:38:13Z</dcterms:modified>
</cp:coreProperties>
</file>