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5" r:id="rId3"/>
    <p:sldId id="270" r:id="rId4"/>
    <p:sldId id="257" r:id="rId5"/>
    <p:sldId id="258" r:id="rId6"/>
    <p:sldId id="260" r:id="rId7"/>
    <p:sldId id="261" r:id="rId8"/>
    <p:sldId id="259" r:id="rId9"/>
    <p:sldId id="266" r:id="rId10"/>
    <p:sldId id="268" r:id="rId11"/>
    <p:sldId id="269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7" y="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D10E-BE30-454A-AD84-F42FD9BB778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80D25-1F0E-48AF-9A20-37652DB5C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 for fragment.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80D25-1F0E-48AF-9A20-37652DB5C9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 for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80D25-1F0E-48AF-9A20-37652DB5C9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Buffer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80D25-1F0E-48AF-9A20-37652DB5C9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DD08D62-F8C6-47FD-9498-63C9150DC5E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89D72ED-4C2E-4143-B805-4B55B0DC6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077200" cy="1673352"/>
          </a:xfrm>
        </p:spPr>
        <p:txBody>
          <a:bodyPr/>
          <a:lstStyle/>
          <a:p>
            <a:r>
              <a:rPr lang="en-US" dirty="0"/>
              <a:t>A Brief History of Geopolitics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8077200" cy="1499616"/>
          </a:xfrm>
        </p:spPr>
        <p:txBody>
          <a:bodyPr>
            <a:normAutofit/>
          </a:bodyPr>
          <a:lstStyle/>
          <a:p>
            <a:r>
              <a:rPr lang="en-US" sz="2800" i="1" dirty="0"/>
              <a:t>Geopolitics: </a:t>
            </a:r>
            <a:r>
              <a:rPr lang="en-US" sz="2800" dirty="0"/>
              <a:t>The study of the interplay between political relations and the territorial context in which they occur.</a:t>
            </a:r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esson Plans\Modern World History\MWH 2\Communist high 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9" y="1524000"/>
            <a:ext cx="9087741" cy="5105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War: Communist states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Alfred </a:t>
            </a:r>
            <a:r>
              <a:rPr lang="en-US" sz="4000" dirty="0" err="1"/>
              <a:t>Sauvy</a:t>
            </a:r>
            <a:r>
              <a:rPr lang="en-US" sz="4000" dirty="0"/>
              <a:t>, French demographer (1952)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First World</a:t>
            </a:r>
            <a:r>
              <a:rPr lang="en-US" dirty="0"/>
              <a:t>: industrialized, free market (capitalist) countries of NATO and their  allies</a:t>
            </a:r>
          </a:p>
          <a:p>
            <a:pPr lvl="1"/>
            <a:r>
              <a:rPr lang="en-US" dirty="0"/>
              <a:t>Western Europe, Japan, Australia, US</a:t>
            </a:r>
          </a:p>
          <a:p>
            <a:r>
              <a:rPr lang="en-US" b="1" dirty="0"/>
              <a:t>Second World</a:t>
            </a:r>
            <a:r>
              <a:rPr lang="en-US" dirty="0"/>
              <a:t>: industrialized, centrally controlled (communist-socialist) countries</a:t>
            </a:r>
          </a:p>
          <a:p>
            <a:pPr lvl="1"/>
            <a:r>
              <a:rPr lang="en-US" dirty="0"/>
              <a:t>Soviet Union, Eastern Europe, China</a:t>
            </a:r>
          </a:p>
          <a:p>
            <a:r>
              <a:rPr lang="en-US" b="1" dirty="0"/>
              <a:t>Third World</a:t>
            </a:r>
            <a:r>
              <a:rPr lang="en-US" dirty="0"/>
              <a:t>: developing countries not allied w/ 1</a:t>
            </a:r>
            <a:r>
              <a:rPr lang="en-US" baseline="30000" dirty="0"/>
              <a:t>st</a:t>
            </a:r>
            <a:r>
              <a:rPr lang="en-US" dirty="0"/>
              <a:t> or 2</a:t>
            </a:r>
            <a:r>
              <a:rPr lang="en-US" baseline="30000" dirty="0"/>
              <a:t>nd</a:t>
            </a:r>
            <a:r>
              <a:rPr lang="en-US" dirty="0"/>
              <a:t> World</a:t>
            </a:r>
          </a:p>
          <a:p>
            <a:pPr lvl="1"/>
            <a:r>
              <a:rPr lang="en-US" dirty="0"/>
              <a:t>Developing nations of Africa, Asia, Latin America</a:t>
            </a:r>
          </a:p>
          <a:p>
            <a:r>
              <a:rPr lang="en-US" b="1" dirty="0"/>
              <a:t>Fourth World:</a:t>
            </a:r>
            <a:r>
              <a:rPr lang="en-US" dirty="0"/>
              <a:t> least developed states, or indigenous groups living within a country. 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Domino theory:</a:t>
            </a:r>
            <a:r>
              <a:rPr lang="en-US" dirty="0"/>
              <a:t> Concern by Western leaders that if communism caught on in a few key countries, other nearby countries would follow</a:t>
            </a:r>
            <a:endParaRPr lang="en-US" b="1" dirty="0"/>
          </a:p>
          <a:p>
            <a:r>
              <a:rPr lang="en-US" dirty="0"/>
              <a:t>Satellite states: Eastern European countries funded/controlled by the Soviet Union.</a:t>
            </a:r>
          </a:p>
          <a:p>
            <a:pPr lvl="1"/>
            <a:r>
              <a:rPr lang="en-US" dirty="0"/>
              <a:t>Created a </a:t>
            </a:r>
            <a:r>
              <a:rPr lang="en-US" b="1" dirty="0"/>
              <a:t>“Iron Curtain”</a:t>
            </a:r>
            <a:r>
              <a:rPr lang="en-US" dirty="0"/>
              <a:t> (cultural wall) dividing democratic, capitalist Western Europe from totalitarian, communist Eastern Europe</a:t>
            </a:r>
          </a:p>
          <a:p>
            <a:pPr lvl="1"/>
            <a:r>
              <a:rPr lang="en-US" dirty="0"/>
              <a:t>Some regions became “</a:t>
            </a:r>
            <a:r>
              <a:rPr lang="en-US" b="1" dirty="0" err="1"/>
              <a:t>shatterbelts</a:t>
            </a:r>
            <a:r>
              <a:rPr lang="en-US" dirty="0"/>
              <a:t>” as they got caught between the US and USSR, resulting in changing boundaries. (also Middle East &amp; Central America)</a:t>
            </a:r>
            <a:endParaRPr lang="en-US" b="1" dirty="0"/>
          </a:p>
          <a:p>
            <a:r>
              <a:rPr lang="en-US" dirty="0"/>
              <a:t>Soviet collapse led to geopolitical reorganization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North/South Divide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Wealthy countries </a:t>
            </a:r>
            <a:r>
              <a:rPr lang="en-US" dirty="0"/>
              <a:t>of Europe and North America (plus Japan, Australia)</a:t>
            </a:r>
          </a:p>
          <a:p>
            <a:pPr lvl="1"/>
            <a:r>
              <a:rPr lang="en-US" dirty="0"/>
              <a:t>“Global North”</a:t>
            </a:r>
          </a:p>
          <a:p>
            <a:r>
              <a:rPr lang="en-US" b="1" dirty="0"/>
              <a:t>Poorer countries</a:t>
            </a:r>
            <a:r>
              <a:rPr lang="en-US" dirty="0"/>
              <a:t> of Asia, Africa, Latin America</a:t>
            </a:r>
          </a:p>
          <a:p>
            <a:pPr lvl="1"/>
            <a:r>
              <a:rPr lang="en-US" dirty="0"/>
              <a:t>“Global South”</a:t>
            </a:r>
          </a:p>
          <a:p>
            <a:r>
              <a:rPr lang="en-US" dirty="0"/>
              <a:t>Mainly economic, not ideological</a:t>
            </a:r>
          </a:p>
        </p:txBody>
      </p:sp>
      <p:pic>
        <p:nvPicPr>
          <p:cNvPr id="6146" name="Picture 2" descr="E:\Lesson Plans\Modern World History\MWH 2\yankee go 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419600" cy="310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Democratization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038600" cy="5334000"/>
          </a:xfrm>
        </p:spPr>
        <p:txBody>
          <a:bodyPr>
            <a:normAutofit/>
          </a:bodyPr>
          <a:lstStyle/>
          <a:p>
            <a:r>
              <a:rPr lang="en-US" b="1" dirty="0"/>
              <a:t>The process of establishing representative and accountable governments led by popularly elected officials</a:t>
            </a:r>
          </a:p>
          <a:p>
            <a:r>
              <a:rPr lang="en-US" dirty="0"/>
              <a:t>A central goal of US diplomacy and international organizations</a:t>
            </a:r>
          </a:p>
        </p:txBody>
      </p:sp>
      <p:pic>
        <p:nvPicPr>
          <p:cNvPr id="3074" name="Picture 2" descr="E:\Lesson Plans\Modern World History\MWH 2\african democracy map 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68503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Event: </a:t>
            </a:r>
            <a:r>
              <a:rPr lang="en-US" i="1" dirty="0"/>
              <a:t>The Peace of Westphalia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855464"/>
          </a:xfrm>
        </p:spPr>
        <p:txBody>
          <a:bodyPr>
            <a:normAutofit/>
          </a:bodyPr>
          <a:lstStyle/>
          <a:p>
            <a:r>
              <a:rPr lang="en-US" dirty="0"/>
              <a:t>Ended the Thirty Years’ War between Protestants and Catholics in 1648</a:t>
            </a:r>
          </a:p>
          <a:p>
            <a:r>
              <a:rPr lang="en-US" dirty="0"/>
              <a:t>Allowed leaders to establish the official religions of their territories</a:t>
            </a:r>
          </a:p>
          <a:p>
            <a:r>
              <a:rPr lang="en-US" b="1" dirty="0"/>
              <a:t>Basis for modern idea of sovereign states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100" y="2057400"/>
            <a:ext cx="4787900" cy="36601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7F13-E39A-48CD-9009-DCBD6AC2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Sovereignty &amp; self-determination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972C-F86C-472B-919F-C85F2A19EC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Sovereignty: </a:t>
            </a:r>
            <a:r>
              <a:rPr lang="en-US" dirty="0"/>
              <a:t>the right of a government to exercise power over its people and territory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Self-determination:</a:t>
            </a:r>
            <a:r>
              <a:rPr lang="en-US" dirty="0"/>
              <a:t> Free choice of a state’s own actions without external compulsion. A nation’s ability to decide its own future</a:t>
            </a: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22A782-381D-4365-85AE-7C0E5AFE4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3200400"/>
            <a:ext cx="4038600" cy="1992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CD9B83-3A77-40AD-9646-B77375852AD3}"/>
              </a:ext>
            </a:extLst>
          </p:cNvPr>
          <p:cNvSpPr txBox="1"/>
          <p:nvPr/>
        </p:nvSpPr>
        <p:spPr>
          <a:xfrm>
            <a:off x="5029200" y="5334000"/>
            <a:ext cx="34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2011: The South leaves Sudan</a:t>
            </a:r>
          </a:p>
        </p:txBody>
      </p:sp>
    </p:spTree>
    <p:extLst>
      <p:ext uri="{BB962C8B-B14F-4D97-AF65-F5344CB8AC3E}">
        <p14:creationId xmlns:p14="http://schemas.microsoft.com/office/powerpoint/2010/main" val="270627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51062"/>
          </a:xfrm>
        </p:spPr>
        <p:txBody>
          <a:bodyPr>
            <a:normAutofit fontScale="90000"/>
          </a:bodyPr>
          <a:lstStyle/>
          <a:p>
            <a:r>
              <a:rPr lang="en-US" dirty="0"/>
              <a:t>Centri</a:t>
            </a:r>
            <a:r>
              <a:rPr lang="en-US" u="sng" dirty="0"/>
              <a:t>f</a:t>
            </a:r>
            <a:r>
              <a:rPr lang="en-US" dirty="0"/>
              <a:t>ugal forces pull countries apart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038600" cy="4623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Territorial disputes</a:t>
            </a:r>
          </a:p>
          <a:p>
            <a:r>
              <a:rPr lang="en-US" dirty="0"/>
              <a:t>Ethnic strife</a:t>
            </a:r>
          </a:p>
          <a:p>
            <a:r>
              <a:rPr lang="en-US" b="1" dirty="0"/>
              <a:t>Regionalism </a:t>
            </a:r>
            <a:r>
              <a:rPr lang="en-US" dirty="0"/>
              <a:t>the breaking up of an area into autonomous regions</a:t>
            </a:r>
            <a:endParaRPr lang="en-US" b="1" dirty="0"/>
          </a:p>
          <a:p>
            <a:r>
              <a:rPr lang="en-US" b="1" dirty="0"/>
              <a:t>Balkanization</a:t>
            </a:r>
            <a:r>
              <a:rPr lang="en-US" dirty="0"/>
              <a:t> refers to the process by which a state may break up into smaller countries.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447800"/>
            <a:ext cx="2514600" cy="2544775"/>
          </a:xfrm>
          <a:prstGeom prst="rect">
            <a:avLst/>
          </a:prstGeom>
        </p:spPr>
      </p:pic>
      <p:pic>
        <p:nvPicPr>
          <p:cNvPr id="6" name="Picture 5" descr="autonomous Vojvodi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730503"/>
            <a:ext cx="2861117" cy="31274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Centripe</a:t>
            </a:r>
            <a:r>
              <a:rPr lang="en-US" u="sng" dirty="0"/>
              <a:t>t</a:t>
            </a:r>
            <a:r>
              <a:rPr lang="en-US" dirty="0"/>
              <a:t>al forces unite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73936"/>
            <a:ext cx="4343400" cy="49316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Good institutions</a:t>
            </a:r>
          </a:p>
          <a:p>
            <a:r>
              <a:rPr lang="en-US" dirty="0"/>
              <a:t>Symbols of national pride, loyalty, history</a:t>
            </a:r>
          </a:p>
          <a:p>
            <a:r>
              <a:rPr lang="en-US" dirty="0"/>
              <a:t>Strong traditions/values</a:t>
            </a:r>
          </a:p>
          <a:p>
            <a:r>
              <a:rPr lang="en-US" dirty="0"/>
              <a:t>Transportation &amp; communication systems</a:t>
            </a:r>
          </a:p>
          <a:p>
            <a:r>
              <a:rPr lang="en-US" dirty="0"/>
              <a:t>Strong central government</a:t>
            </a:r>
          </a:p>
          <a:p>
            <a:r>
              <a:rPr lang="en-US" b="1" dirty="0"/>
              <a:t>Nationalism:</a:t>
            </a:r>
          </a:p>
          <a:p>
            <a:pPr lvl="1"/>
            <a:r>
              <a:rPr lang="en-US" dirty="0"/>
              <a:t>That one’s country should be cohesive and have autonomy</a:t>
            </a:r>
          </a:p>
          <a:p>
            <a:pPr lvl="1"/>
            <a:r>
              <a:rPr lang="en-US" dirty="0"/>
              <a:t>Nationalism also has negative associations with militarism &amp; racism</a:t>
            </a:r>
          </a:p>
        </p:txBody>
      </p:sp>
      <p:pic>
        <p:nvPicPr>
          <p:cNvPr id="5" name="Picture 4" descr="nationalism 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179" y="2374899"/>
            <a:ext cx="4649821" cy="3035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638800" cy="53340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Expansion and perpetuation of an empire.</a:t>
            </a:r>
          </a:p>
          <a:p>
            <a:pPr lvl="1"/>
            <a:r>
              <a:rPr lang="en-US" dirty="0"/>
              <a:t>Most important geopolitical force of the last 500 years</a:t>
            </a:r>
          </a:p>
          <a:p>
            <a:pPr lvl="1"/>
            <a:r>
              <a:rPr lang="en-US" dirty="0"/>
              <a:t>Many European countries, Russia, China, Japan</a:t>
            </a:r>
          </a:p>
          <a:p>
            <a:pPr lvl="1"/>
            <a:r>
              <a:rPr lang="en-US" dirty="0"/>
              <a:t>Ancient: Rome, Greece, Aztecs</a:t>
            </a:r>
          </a:p>
          <a:p>
            <a:r>
              <a:rPr lang="en-US" dirty="0"/>
              <a:t>While colonialism involves official government rule of one state over another, </a:t>
            </a:r>
            <a:r>
              <a:rPr lang="en-US" b="1" dirty="0"/>
              <a:t>imperialism</a:t>
            </a:r>
            <a:r>
              <a:rPr lang="en-US" dirty="0"/>
              <a:t> describes cultural and economic dominance</a:t>
            </a:r>
          </a:p>
          <a:p>
            <a:pPr lvl="1"/>
            <a:r>
              <a:rPr lang="en-US" dirty="0"/>
              <a:t>Have </a:t>
            </a:r>
            <a:r>
              <a:rPr lang="en-US" b="1" dirty="0"/>
              <a:t>self-determination</a:t>
            </a:r>
            <a:r>
              <a:rPr lang="en-US" dirty="0"/>
              <a:t>, but often remain dependent</a:t>
            </a:r>
            <a:endParaRPr lang="en-US" b="1" dirty="0"/>
          </a:p>
        </p:txBody>
      </p:sp>
      <p:pic>
        <p:nvPicPr>
          <p:cNvPr id="2052" name="Picture 4" descr="E:\Lesson Plans\Modern World History\MWH 2\globe divi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"/>
            <a:ext cx="3352799" cy="2323309"/>
          </a:xfrm>
          <a:prstGeom prst="rect">
            <a:avLst/>
          </a:prstGeom>
          <a:noFill/>
        </p:spPr>
      </p:pic>
      <p:pic>
        <p:nvPicPr>
          <p:cNvPr id="2053" name="Picture 5" descr="E:\Lesson Plans\Human Geography\03 Political Geography\03 Unused readings &amp; materials\occupied 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422" y="2743200"/>
            <a:ext cx="3361578" cy="372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Theories of international political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Organic theory </a:t>
            </a:r>
            <a:r>
              <a:rPr lang="en-US" dirty="0"/>
              <a:t>(</a:t>
            </a:r>
            <a:r>
              <a:rPr lang="en-US" dirty="0" err="1"/>
              <a:t>Ratzel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proposes that nations must expand their land base to stay vibrant.</a:t>
            </a:r>
          </a:p>
          <a:p>
            <a:pPr lvl="1"/>
            <a:r>
              <a:rPr lang="en-US" dirty="0"/>
              <a:t>Hitler’s expansionist </a:t>
            </a:r>
            <a:r>
              <a:rPr lang="en-US" i="1" dirty="0"/>
              <a:t>lebensraum</a:t>
            </a:r>
            <a:r>
              <a:rPr lang="en-US" dirty="0"/>
              <a:t> theory</a:t>
            </a:r>
            <a:endParaRPr lang="en-US" b="1" dirty="0"/>
          </a:p>
          <a:p>
            <a:pPr lvl="1"/>
            <a:r>
              <a:rPr lang="en-US" b="1" dirty="0"/>
              <a:t>Irredentism: </a:t>
            </a:r>
            <a:r>
              <a:rPr lang="en-US" dirty="0"/>
              <a:t>wishing to incorporate a neighboring state’s territory due to ethnic or cultural ties</a:t>
            </a:r>
            <a:endParaRPr lang="en-US" b="1" dirty="0"/>
          </a:p>
          <a:p>
            <a:r>
              <a:rPr lang="en-US" b="1" dirty="0"/>
              <a:t>Heartland theory</a:t>
            </a:r>
            <a:r>
              <a:rPr lang="en-US" dirty="0"/>
              <a:t> (Halford Mackinder, 1904) saw Central Asia as the “pivot” point of all human history</a:t>
            </a:r>
          </a:p>
          <a:p>
            <a:pPr lvl="1"/>
            <a:r>
              <a:rPr lang="en-US" dirty="0"/>
              <a:t>Nicholas </a:t>
            </a:r>
            <a:r>
              <a:rPr lang="en-US" dirty="0" err="1"/>
              <a:t>Spykman</a:t>
            </a:r>
            <a:r>
              <a:rPr lang="en-US" dirty="0"/>
              <a:t> (1944) proposed that the surrounding coastal “</a:t>
            </a:r>
            <a:r>
              <a:rPr lang="en-US" b="1" dirty="0"/>
              <a:t>rimland</a:t>
            </a:r>
            <a:r>
              <a:rPr lang="en-US" dirty="0"/>
              <a:t>” area was most important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46E9F9-D009-4E9C-A68B-0AEBEB04A2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90800"/>
            <a:ext cx="4312361" cy="26201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b="1" dirty="0"/>
              <a:t>Frontier:</a:t>
            </a:r>
            <a:r>
              <a:rPr lang="en-US" dirty="0"/>
              <a:t> Area where borders are shifting and weak where peoples of different cultures meet to lay claim to the land</a:t>
            </a:r>
            <a:endParaRPr lang="en-US" b="1" dirty="0"/>
          </a:p>
          <a:p>
            <a:pPr lvl="1"/>
            <a:r>
              <a:rPr lang="en-US" dirty="0"/>
              <a:t>May be filled by </a:t>
            </a:r>
            <a:r>
              <a:rPr lang="en-US" b="1" dirty="0"/>
              <a:t>buffer states</a:t>
            </a:r>
            <a:r>
              <a:rPr lang="en-US" dirty="0"/>
              <a:t> (smaller states sandwiched between larger, potentially opposing countries)</a:t>
            </a:r>
            <a:endParaRPr lang="en-US" b="1" dirty="0"/>
          </a:p>
        </p:txBody>
      </p:sp>
      <p:pic>
        <p:nvPicPr>
          <p:cNvPr id="4098" name="Picture 2" descr="E:\Lesson Plans\Modern World History\MWH 2\NATO 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817" y="0"/>
            <a:ext cx="4765183" cy="3048000"/>
          </a:xfrm>
          <a:prstGeom prst="rect">
            <a:avLst/>
          </a:prstGeom>
          <a:noFill/>
        </p:spPr>
      </p:pic>
      <p:pic>
        <p:nvPicPr>
          <p:cNvPr id="4101" name="Picture 5" descr="E:\Lesson Plans\Human Geography\03 Political Geography\03 Unused readings &amp; materials\Pushtun are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696" y="3657600"/>
            <a:ext cx="2762250" cy="3200400"/>
          </a:xfrm>
          <a:prstGeom prst="rect">
            <a:avLst/>
          </a:prstGeom>
          <a:noFill/>
        </p:spPr>
      </p:pic>
      <p:pic>
        <p:nvPicPr>
          <p:cNvPr id="4103" name="Picture 7" descr="http://www.discoveringantarctica.org.uk/img/activity_pics/9_treaty_map_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0"/>
            <a:ext cx="2971800" cy="2544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Event: </a:t>
            </a:r>
            <a:r>
              <a:rPr lang="en-US" i="1" dirty="0"/>
              <a:t>The Cold War </a:t>
            </a:r>
            <a:r>
              <a:rPr lang="en-US" b="0" i="1" dirty="0"/>
              <a:t>(1945-1989)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199"/>
          </a:xfrm>
        </p:spPr>
        <p:txBody>
          <a:bodyPr/>
          <a:lstStyle/>
          <a:p>
            <a:r>
              <a:rPr lang="en-US" dirty="0"/>
              <a:t>East/West divide</a:t>
            </a:r>
          </a:p>
          <a:p>
            <a:r>
              <a:rPr lang="en-US" dirty="0"/>
              <a:t>Creation of competing alliances:</a:t>
            </a:r>
          </a:p>
          <a:p>
            <a:pPr lvl="1"/>
            <a:r>
              <a:rPr lang="en-US" dirty="0"/>
              <a:t>NATO (US &amp; allies)</a:t>
            </a:r>
          </a:p>
          <a:p>
            <a:pPr lvl="1"/>
            <a:r>
              <a:rPr lang="en-US" dirty="0"/>
              <a:t>Warsaw Pact (Soviet Union &amp; allies)</a:t>
            </a:r>
          </a:p>
          <a:p>
            <a:r>
              <a:rPr lang="en-US" dirty="0"/>
              <a:t>Both sides made attempts to provoke coups and separatist movements in other countries.</a:t>
            </a:r>
          </a:p>
          <a:p>
            <a:pPr lvl="1"/>
            <a:r>
              <a:rPr lang="en-US" dirty="0"/>
              <a:t>Sent radio transmissions into Eastern Europe  to communicate benefits of democracy &amp; capitalism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354</TotalTime>
  <Words>687</Words>
  <Application>Microsoft Office PowerPoint</Application>
  <PresentationFormat>On-screen Show (4:3)</PresentationFormat>
  <Paragraphs>77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A Brief History of Geopolitics</vt:lpstr>
      <vt:lpstr>Key Event: The Peace of Westphalia</vt:lpstr>
      <vt:lpstr>Sovereignty &amp; self-determination</vt:lpstr>
      <vt:lpstr>Centrifugal forces pull countries apart</vt:lpstr>
      <vt:lpstr>Centripetal forces unite countries</vt:lpstr>
      <vt:lpstr>Colonialism</vt:lpstr>
      <vt:lpstr>Theories of international political geography</vt:lpstr>
      <vt:lpstr>Frontier</vt:lpstr>
      <vt:lpstr>Key Event: The Cold War (1945-1989)</vt:lpstr>
      <vt:lpstr>Cold War: Communist states</vt:lpstr>
      <vt:lpstr>Alfred Sauvy, French demographer (1952)</vt:lpstr>
      <vt:lpstr>Cold War details</vt:lpstr>
      <vt:lpstr>The North/South Divide</vt:lpstr>
      <vt:lpstr>Democratization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emclaua208</dc:creator>
  <cp:lastModifiedBy>Aaron</cp:lastModifiedBy>
  <cp:revision>39</cp:revision>
  <dcterms:created xsi:type="dcterms:W3CDTF">2012-12-12T02:47:06Z</dcterms:created>
  <dcterms:modified xsi:type="dcterms:W3CDTF">2020-04-25T20:58:35Z</dcterms:modified>
</cp:coreProperties>
</file>