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9" r:id="rId3"/>
    <p:sldId id="361" r:id="rId4"/>
    <p:sldId id="360" r:id="rId5"/>
    <p:sldId id="330" r:id="rId6"/>
    <p:sldId id="362" r:id="rId7"/>
    <p:sldId id="349" r:id="rId8"/>
    <p:sldId id="353" r:id="rId9"/>
    <p:sldId id="350" r:id="rId10"/>
    <p:sldId id="354" r:id="rId11"/>
    <p:sldId id="351" r:id="rId12"/>
    <p:sldId id="355" r:id="rId13"/>
    <p:sldId id="352" r:id="rId14"/>
    <p:sldId id="356" r:id="rId15"/>
    <p:sldId id="357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6EED-1560-664D-BC0F-E9A4736C7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D1CC1-7E9D-DC40-9E28-F6E2DD88F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34634-7933-6948-A1E1-3E727EE8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F02ED-81F2-3143-A7D2-1EF44348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7BDF7-B508-1644-9283-112EF19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724-C297-514B-9DCC-0B54C765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E3711-2D40-7444-B9E2-05A56627E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96C4F-2411-1F4A-8CD4-93C6D1B2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7009-E88F-3246-BB93-B2A9B50C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0C86-6FA7-B249-B469-9636E1D2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BD8FD-FA74-B140-B826-B887A94AE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19D7F-88CA-D240-9966-0FBDE799F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CE09-BC8D-A244-89DE-90FA3EA3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62D1-EE5C-A743-BA5D-1CB0860A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1F5-24A6-9A4E-A0FC-8E6357BE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6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2F07-9B43-6B4F-BA6A-7D11A632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FD14-EB2C-6C4C-8EB2-C9DBCE592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E53D-F32E-E743-8EE4-357634B4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B4A7-0DB6-134D-9913-CDF7468D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6B3E-5529-3343-B475-426D2143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E8B4-EC42-F24D-BF3F-169AF635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C57D8-FFEF-A047-96E6-2606CD38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4888-90E5-2744-9DBC-5794C05F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F1621-A6A4-AF40-8043-0DA0BE97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DB4E3-1714-054F-9596-7F79599E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7C-8B81-4D4E-A85E-103F6513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97CF7-E79B-6B42-A2B7-1F92DB71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115C8-539A-D444-A546-F7CE3768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67DF-39C5-1947-AEA8-041B7276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B5C17-4A87-AB4A-A3CD-3E1E02B8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714E7-3536-1D4F-9AF6-3E51EF10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A7D3-4210-234F-AB43-CDDF7035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6D22A-416B-954D-8A51-5334F473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EF6C0-F675-7440-AB2C-C160D3EA7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28C9A-2473-FC4F-8865-EB5168B9C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AF31F-0438-FD43-9773-8AF54ECFC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62856-D0C3-4C45-B381-8C64833F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1AABD-52B8-F84A-84D1-8407AABA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A3836-D3E3-D647-B3C0-BF0A5F92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C1EE-4248-0549-8FD0-D6F0BB5F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2F2D6-4666-184D-9766-8857C423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DD81F-8735-F34D-A6CB-EA5F1C40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A883-5799-F247-A31B-366618BD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A7332-E1D1-D041-AD2E-D3D8C0B5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8FAD6-F0A2-8347-A4DB-7D6F9A1A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90165-9132-EC48-BB89-C655570C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0437-EDB2-1B4E-9412-85A4EBA5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B647-9259-3A41-965C-B8B2DD8C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3DB43-6DD1-704F-9828-DCEA4E469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3739C-C168-5546-B8DB-7C9FF428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32957-62FF-D740-8DDA-9D2512BB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A6918-B625-3044-B254-7985B44A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9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361F-B6F3-8448-A35A-4595C4B9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1B9FA-BF54-9C4F-B9AA-F47CF8AA1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0FBE-F335-B842-8053-3A0C01246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A69CF-4DE9-AA41-A41E-5F6065A0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30BB3-25B5-1647-9DCB-D93AF561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C2543-EACB-CA40-BAE7-4CB1DA2F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4A78B-1DC2-564F-84FD-C410C786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E4B16-E7CB-F845-A74F-A67B5A05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B1AB8-8FDB-3C45-A4C1-1179F1C18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8639-7018-7241-AA6D-2E65D3B4E22A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14E3B-D789-B64F-9B75-2D7278CF0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C53D-69AC-FB46-B9F1-14FE0A5EA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CF8C-F5CC-5441-9F22-F11FB84F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1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von-thunen-model-143580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10D9-9C4B-314B-AE18-C94491F75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1FCF1-0FBB-434E-BBB9-48442BCC2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CC6F-1537-D14C-B5DB-019F3AE9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6759-A5B9-0646-A827-EB73A926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10515600" cy="4619625"/>
          </a:xfrm>
        </p:spPr>
        <p:txBody>
          <a:bodyPr>
            <a:normAutofit/>
          </a:bodyPr>
          <a:lstStyle/>
          <a:p>
            <a:r>
              <a:rPr lang="en-US" dirty="0"/>
              <a:t>Still no farmers storming the governor’s mansion</a:t>
            </a:r>
          </a:p>
          <a:p>
            <a:r>
              <a:rPr lang="en-US" dirty="0"/>
              <a:t>Goes with the Industrial Revolution</a:t>
            </a:r>
          </a:p>
          <a:p>
            <a:r>
              <a:rPr lang="en-US" dirty="0"/>
              <a:t>Jethro </a:t>
            </a:r>
            <a:r>
              <a:rPr lang="en-US" dirty="0" err="1"/>
              <a:t>Tull</a:t>
            </a:r>
            <a:r>
              <a:rPr lang="en-US" dirty="0"/>
              <a:t> – Seed Drill</a:t>
            </a:r>
          </a:p>
          <a:p>
            <a:r>
              <a:rPr lang="en-US" dirty="0"/>
              <a:t>Cyrus McCormick – Reaper</a:t>
            </a:r>
          </a:p>
          <a:p>
            <a:r>
              <a:rPr lang="en-US" dirty="0"/>
              <a:t>John Deere – Steel bottom plow</a:t>
            </a:r>
          </a:p>
          <a:p>
            <a:r>
              <a:rPr lang="en-US" dirty="0"/>
              <a:t>Produce more food</a:t>
            </a:r>
          </a:p>
          <a:p>
            <a:r>
              <a:rPr lang="en-US" dirty="0"/>
              <a:t>Less hand labor needed</a:t>
            </a:r>
          </a:p>
          <a:p>
            <a:r>
              <a:rPr lang="en-US" dirty="0"/>
              <a:t>Bigger farms</a:t>
            </a:r>
          </a:p>
          <a:p>
            <a:r>
              <a:rPr lang="en-US" dirty="0"/>
              <a:t>Urbanization</a:t>
            </a:r>
          </a:p>
        </p:txBody>
      </p:sp>
    </p:spTree>
    <p:extLst>
      <p:ext uri="{BB962C8B-B14F-4D97-AF65-F5344CB8AC3E}">
        <p14:creationId xmlns:p14="http://schemas.microsoft.com/office/powerpoint/2010/main" val="1521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8E02-6CC5-0548-A69A-6D7867D5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Agricultural Revolution</a:t>
            </a:r>
          </a:p>
        </p:txBody>
      </p:sp>
      <p:pic>
        <p:nvPicPr>
          <p:cNvPr id="4" name="Content Placeholder 3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C1C3B2D8-0115-2E41-A3E6-E603C78BF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5561" y="1260843"/>
            <a:ext cx="3546088" cy="5486102"/>
          </a:xfrm>
          <a:prstGeom prst="rect">
            <a:avLst/>
          </a:prstGeom>
        </p:spPr>
      </p:pic>
      <p:pic>
        <p:nvPicPr>
          <p:cNvPr id="5" name="Content Placeholder 4" descr="A person standing in front of a tree posing for the camera&#10;&#10;Description automatically generated">
            <a:extLst>
              <a:ext uri="{FF2B5EF4-FFF2-40B4-BE49-F238E27FC236}">
                <a16:creationId xmlns:a16="http://schemas.microsoft.com/office/drawing/2014/main" id="{B013198B-0415-B34F-A877-E9720AF26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8" y="1350254"/>
            <a:ext cx="5855767" cy="4816369"/>
          </a:xfrm>
          <a:prstGeom prst="rect">
            <a:avLst/>
          </a:prstGeom>
        </p:spPr>
      </p:pic>
      <p:pic>
        <p:nvPicPr>
          <p:cNvPr id="6" name="Content Placeholder 3" descr="A picture containing outdoor, person, grass, man&#10;&#10;Description automatically generated">
            <a:extLst>
              <a:ext uri="{FF2B5EF4-FFF2-40B4-BE49-F238E27FC236}">
                <a16:creationId xmlns:a16="http://schemas.microsoft.com/office/drawing/2014/main" id="{152A8062-5B33-6A45-BD00-223A18FE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12" y="1350254"/>
            <a:ext cx="3546088" cy="54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F310-5041-EB40-9945-32F06889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CA36-7CC1-4C4D-B704-D069CAC3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the Green Revolution</a:t>
            </a:r>
          </a:p>
          <a:p>
            <a:r>
              <a:rPr lang="en-US" dirty="0"/>
              <a:t>Norman Borlaug and Henry </a:t>
            </a:r>
            <a:r>
              <a:rPr lang="en-US" dirty="0" err="1"/>
              <a:t>Beachell</a:t>
            </a:r>
            <a:r>
              <a:rPr lang="en-US" dirty="0"/>
              <a:t> – plant breeding</a:t>
            </a:r>
          </a:p>
          <a:p>
            <a:r>
              <a:rPr lang="en-US" dirty="0"/>
              <a:t>Commercial fertilizers</a:t>
            </a:r>
          </a:p>
          <a:p>
            <a:r>
              <a:rPr lang="en-US" dirty="0"/>
              <a:t>Commercial herbicides</a:t>
            </a:r>
          </a:p>
          <a:p>
            <a:r>
              <a:rPr lang="en-US" dirty="0"/>
              <a:t>Commercial pesticides </a:t>
            </a:r>
          </a:p>
          <a:p>
            <a:r>
              <a:rPr lang="en-US" dirty="0"/>
              <a:t>Food production increased by 4 to 10 fold</a:t>
            </a:r>
          </a:p>
          <a:p>
            <a:r>
              <a:rPr lang="en-US" dirty="0"/>
              <a:t>Millions saved from starvation</a:t>
            </a:r>
          </a:p>
        </p:txBody>
      </p:sp>
    </p:spTree>
    <p:extLst>
      <p:ext uri="{BB962C8B-B14F-4D97-AF65-F5344CB8AC3E}">
        <p14:creationId xmlns:p14="http://schemas.microsoft.com/office/powerpoint/2010/main" val="16079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6529-C6F8-BF49-A1EB-3EED3F6F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Agricultural Revolution</a:t>
            </a:r>
          </a:p>
        </p:txBody>
      </p:sp>
      <p:pic>
        <p:nvPicPr>
          <p:cNvPr id="4" name="Content Placeholder 4" descr="A picture containing ground, sitting, motorcycle, person&#10;&#10;Description automatically generated">
            <a:extLst>
              <a:ext uri="{FF2B5EF4-FFF2-40B4-BE49-F238E27FC236}">
                <a16:creationId xmlns:a16="http://schemas.microsoft.com/office/drawing/2014/main" id="{391AABDF-9D6D-454D-98A8-82C67C1ED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9697" y="1521262"/>
            <a:ext cx="6887342" cy="4132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FBB85-9460-0F4B-A1E4-5B4579A09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1262"/>
            <a:ext cx="5529697" cy="36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1200-76AF-E64C-BACA-3663BB65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Agricultural Revolution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27EA63-FEE3-5F43-922A-335F0BF04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2775"/>
            <a:ext cx="703720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3D0B0-5688-0149-BAC7-0326A772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33" y="2200275"/>
            <a:ext cx="4988079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5C59-D26D-4A4A-A196-CF7AE7E2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5A99-3006-1044-A650-A8A83B0BA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view this as an extension of the 3</a:t>
            </a:r>
            <a:r>
              <a:rPr lang="en-US" baseline="30000" dirty="0"/>
              <a:t>rd</a:t>
            </a:r>
            <a:r>
              <a:rPr lang="en-US" dirty="0"/>
              <a:t> Ag Rev</a:t>
            </a:r>
          </a:p>
          <a:p>
            <a:r>
              <a:rPr lang="en-US" dirty="0"/>
              <a:t>High Tech</a:t>
            </a:r>
          </a:p>
          <a:p>
            <a:r>
              <a:rPr lang="en-US" dirty="0"/>
              <a:t>Use of GPS</a:t>
            </a:r>
          </a:p>
          <a:p>
            <a:r>
              <a:rPr lang="en-US" dirty="0"/>
              <a:t>Use of Computers to map and regulate</a:t>
            </a:r>
          </a:p>
          <a:p>
            <a:r>
              <a:rPr lang="en-US" dirty="0"/>
              <a:t>Genetically Modified Organisms</a:t>
            </a:r>
          </a:p>
          <a:p>
            <a:r>
              <a:rPr lang="en-US" dirty="0"/>
              <a:t>Cloning</a:t>
            </a:r>
          </a:p>
          <a:p>
            <a:r>
              <a:rPr lang="en-US" dirty="0"/>
              <a:t>Produce crops and animals that can withstand extremes and still produce</a:t>
            </a:r>
          </a:p>
        </p:txBody>
      </p:sp>
    </p:spTree>
    <p:extLst>
      <p:ext uri="{BB962C8B-B14F-4D97-AF65-F5344CB8AC3E}">
        <p14:creationId xmlns:p14="http://schemas.microsoft.com/office/powerpoint/2010/main" val="14933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BA75-5930-C240-B50F-D9AEF3FC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Positives and Negatives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DCD2-A005-E344-BE1B-C1D89890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positive aspects of 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Second 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  <a:p>
            <a:r>
              <a:rPr lang="en-US" dirty="0"/>
              <a:t>What are the negative aspects of 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</p:spTree>
    <p:extLst>
      <p:ext uri="{BB962C8B-B14F-4D97-AF65-F5344CB8AC3E}">
        <p14:creationId xmlns:p14="http://schemas.microsoft.com/office/powerpoint/2010/main" val="13094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A03C-A025-E847-8142-FCA99E70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Thunen</a:t>
            </a:r>
            <a:r>
              <a:rPr lang="en-US" dirty="0"/>
              <a:t> Model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CF53397F-A8C6-7B4B-BE05-E6339B43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7049"/>
            <a:ext cx="4356243" cy="435133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0FDA0C0-9CDC-FE4A-9331-C9353D80D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6588" y="1406208"/>
            <a:ext cx="3414712" cy="49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D0F2-5373-5E44-B60C-534A528C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Thunen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326D-025B-0D4F-A38A-D65D664C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Region: Germanic Duchies</a:t>
            </a:r>
          </a:p>
          <a:p>
            <a:r>
              <a:rPr lang="en-US" dirty="0"/>
              <a:t>Time Period: 1820’s</a:t>
            </a:r>
          </a:p>
          <a:p>
            <a:r>
              <a:rPr lang="en-US" dirty="0"/>
              <a:t>Observed pattern of agriculture</a:t>
            </a:r>
          </a:p>
          <a:p>
            <a:r>
              <a:rPr lang="en-US" dirty="0"/>
              <a:t>Featureless Plain/Isotropic Surface</a:t>
            </a:r>
          </a:p>
          <a:p>
            <a:r>
              <a:rPr lang="en-US" dirty="0"/>
              <a:t>Isolated State</a:t>
            </a:r>
          </a:p>
        </p:txBody>
      </p:sp>
    </p:spTree>
    <p:extLst>
      <p:ext uri="{BB962C8B-B14F-4D97-AF65-F5344CB8AC3E}">
        <p14:creationId xmlns:p14="http://schemas.microsoft.com/office/powerpoint/2010/main" val="226154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0C51-1D80-E443-8692-5B258D3A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5538"/>
          </a:xfrm>
        </p:spPr>
        <p:txBody>
          <a:bodyPr/>
          <a:lstStyle/>
          <a:p>
            <a:r>
              <a:rPr lang="en-US" b="1" i="1" u="sng" dirty="0"/>
              <a:t>Von </a:t>
            </a:r>
            <a:r>
              <a:rPr lang="en-US" b="1" i="1" u="sng" dirty="0" err="1"/>
              <a:t>Thunen</a:t>
            </a:r>
            <a:r>
              <a:rPr lang="en-US" b="1" i="1" u="sng" dirty="0"/>
              <a:t> Model</a:t>
            </a:r>
            <a:br>
              <a:rPr lang="en-US" dirty="0"/>
            </a:br>
            <a:r>
              <a:rPr lang="en-US" dirty="0"/>
              <a:t>Grain Farming</a:t>
            </a:r>
            <a:br>
              <a:rPr lang="en-US" dirty="0"/>
            </a:br>
            <a:r>
              <a:rPr lang="en-US" dirty="0"/>
              <a:t>Market Gardening</a:t>
            </a:r>
            <a:br>
              <a:rPr lang="en-US" dirty="0"/>
            </a:br>
            <a:r>
              <a:rPr lang="en-US" dirty="0"/>
              <a:t>Market</a:t>
            </a:r>
            <a:br>
              <a:rPr lang="en-US" dirty="0"/>
            </a:br>
            <a:r>
              <a:rPr lang="en-US" dirty="0"/>
              <a:t>Grazing</a:t>
            </a:r>
            <a:br>
              <a:rPr lang="en-US" dirty="0"/>
            </a:br>
            <a:r>
              <a:rPr lang="en-US" dirty="0"/>
              <a:t>Forest</a:t>
            </a:r>
            <a:br>
              <a:rPr lang="en-US" dirty="0"/>
            </a:br>
            <a:r>
              <a:rPr lang="en-US" dirty="0"/>
              <a:t>Dairy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4A0AFC-F2A5-684E-A0F3-D35A62769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1091" y="1811337"/>
            <a:ext cx="4356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27B3-21FB-D947-AF80-316FAFDA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7F79FD-C4EC-9E47-A3F0-1B4E64C97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365125"/>
            <a:ext cx="8240854" cy="61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45DE-8E47-234F-90EC-1539411E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Thunen</a:t>
            </a:r>
            <a:r>
              <a:rPr lang="en-US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C263-2966-8148-ACCD-6D881127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2 basic factors in determining location of agricultural activity?</a:t>
            </a:r>
          </a:p>
          <a:p>
            <a:r>
              <a:rPr lang="en-US" dirty="0"/>
              <a:t>Transportation and Land Cost</a:t>
            </a:r>
          </a:p>
          <a:p>
            <a:r>
              <a:rPr lang="en-US" dirty="0"/>
              <a:t>Why is his model important?</a:t>
            </a:r>
          </a:p>
          <a:p>
            <a:r>
              <a:rPr lang="en-US" dirty="0"/>
              <a:t>First model of its type to attempt to predict and analyze economic activity based on spatial considerations</a:t>
            </a:r>
          </a:p>
          <a:p>
            <a:r>
              <a:rPr lang="en-US" dirty="0"/>
              <a:t>How useful is it today? Or Explain the degree to which it is useful today.</a:t>
            </a:r>
          </a:p>
          <a:p>
            <a:r>
              <a:rPr lang="en-US" dirty="0">
                <a:hlinkClick r:id="rId2"/>
              </a:rPr>
              <a:t>https://www.thoughtco.com/von-thunen-model-1435806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320B-DF30-7C49-AC31-B8F91FB1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505"/>
            <a:ext cx="10515600" cy="1321626"/>
          </a:xfrm>
        </p:spPr>
        <p:txBody>
          <a:bodyPr/>
          <a:lstStyle/>
          <a:p>
            <a:r>
              <a:rPr lang="en-US" dirty="0"/>
              <a:t>First Agricultural Revolution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16E2C8-5EF1-6041-A643-FF3532881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6" y="1464131"/>
            <a:ext cx="8205848" cy="54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1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D05F-188A-6A47-8A09-8314F197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4654-BBDF-3C4A-ABEE-FBA872DF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2"/>
            <a:ext cx="10515600" cy="48842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Pitchforks</a:t>
            </a:r>
          </a:p>
          <a:p>
            <a:r>
              <a:rPr lang="en-US" dirty="0"/>
              <a:t>No storming the palace</a:t>
            </a:r>
          </a:p>
          <a:p>
            <a:r>
              <a:rPr lang="en-US" dirty="0"/>
              <a:t>Abandoning Hunting &amp; Gathering</a:t>
            </a:r>
          </a:p>
          <a:p>
            <a:r>
              <a:rPr lang="en-US" dirty="0"/>
              <a:t>Selecting plants to grow</a:t>
            </a:r>
          </a:p>
          <a:p>
            <a:r>
              <a:rPr lang="en-US" dirty="0"/>
              <a:t>Selecting animals to tame and control</a:t>
            </a:r>
          </a:p>
          <a:p>
            <a:r>
              <a:rPr lang="en-US" dirty="0"/>
              <a:t>Domestication means much more than taming</a:t>
            </a:r>
          </a:p>
          <a:p>
            <a:r>
              <a:rPr lang="en-US" dirty="0"/>
              <a:t>More predictable food supply</a:t>
            </a:r>
          </a:p>
          <a:p>
            <a:r>
              <a:rPr lang="en-US" dirty="0"/>
              <a:t>Enabled differentiation of labor</a:t>
            </a:r>
          </a:p>
          <a:p>
            <a:r>
              <a:rPr lang="en-US" dirty="0"/>
              <a:t>Social strata</a:t>
            </a:r>
          </a:p>
          <a:p>
            <a:r>
              <a:rPr lang="en-US" dirty="0"/>
              <a:t>Development of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6F67-02D4-514E-891B-C86305BD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Agricultural Revolution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F3C90C-8FCD-474E-AE25-7DABD8244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71" y="2170191"/>
            <a:ext cx="5706463" cy="3383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56BDA-F607-484B-BE84-6552B918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61" y="1958083"/>
            <a:ext cx="5843239" cy="3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5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307</Words>
  <Application>Microsoft Macintosh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Agriculture</vt:lpstr>
      <vt:lpstr>Von Thunen Model</vt:lpstr>
      <vt:lpstr>Von Thunen</vt:lpstr>
      <vt:lpstr>Von Thunen Model Grain Farming Market Gardening Market Grazing Forest Dairy</vt:lpstr>
      <vt:lpstr>PowerPoint Presentation</vt:lpstr>
      <vt:lpstr>Von Thunen Model</vt:lpstr>
      <vt:lpstr>First Agricultural Revolution</vt:lpstr>
      <vt:lpstr>First Agricultural Revolution</vt:lpstr>
      <vt:lpstr>Second Agricultural Revolution</vt:lpstr>
      <vt:lpstr>Second Agricultural Revolution</vt:lpstr>
      <vt:lpstr>Third Agricultural Revolution</vt:lpstr>
      <vt:lpstr>Third Agricultural Revolution</vt:lpstr>
      <vt:lpstr>Fourth Agricultural Revolution</vt:lpstr>
      <vt:lpstr>Fourth Agricultural Revolution</vt:lpstr>
      <vt:lpstr>Fourth Agricultural Revolution</vt:lpstr>
      <vt:lpstr>Positives and Negatives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2020-04-18T03:16:06Z</dcterms:created>
  <dcterms:modified xsi:type="dcterms:W3CDTF">2020-04-18T04:11:12Z</dcterms:modified>
</cp:coreProperties>
</file>