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3" r:id="rId4"/>
  </p:sldMasterIdLst>
  <p:notesMasterIdLst>
    <p:notesMasterId r:id="rId18"/>
  </p:notesMasterIdLst>
  <p:sldIdLst>
    <p:sldId id="257" r:id="rId5"/>
    <p:sldId id="261" r:id="rId6"/>
    <p:sldId id="272" r:id="rId7"/>
    <p:sldId id="271" r:id="rId8"/>
    <p:sldId id="265" r:id="rId9"/>
    <p:sldId id="267" r:id="rId10"/>
    <p:sldId id="266" r:id="rId11"/>
    <p:sldId id="268" r:id="rId12"/>
    <p:sldId id="269" r:id="rId13"/>
    <p:sldId id="270" r:id="rId14"/>
    <p:sldId id="262" r:id="rId15"/>
    <p:sldId id="273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4619" autoAdjust="0"/>
  </p:normalViewPr>
  <p:slideViewPr>
    <p:cSldViewPr snapToGrid="0">
      <p:cViewPr varScale="1">
        <p:scale>
          <a:sx n="65" d="100"/>
          <a:sy n="65" d="100"/>
        </p:scale>
        <p:origin x="48" y="12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1B590-F06F-4E90-9190-1EE1428E247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D3E61-A3A0-471B-82E5-828BAEE11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1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Adapted from AMSCO Advanced Placement Human Geography, David Palmer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D3E61-A3A0-471B-82E5-828BAEE112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94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Adapted from AMSCO Advanced Placement Human Geography, David Palmer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D3E61-A3A0-471B-82E5-828BAEE112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7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maps.arcgis.com/stories/ea0519db9c184d7e84387924c84b703f" TargetMode="External"/><Relationship Id="rId2" Type="http://schemas.openxmlformats.org/officeDocument/2006/relationships/hyperlink" Target="https://www.nationalgeographic.org/activity/investigating-map-projection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Map Projections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Representing Earth in 2D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957233D-72C2-44D4-B5E8-9EBFE1AE3C3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406" r="340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54CB4BD-B335-4BD6-A0B2-BFB7F26F2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Mollweide projection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3BF66-9A15-44A1-AAFE-4A47E7CDA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Shows area accurately, but directions and shapes are distorted at the edges.</a:t>
            </a:r>
          </a:p>
          <a:p>
            <a:r>
              <a:rPr lang="en-US" dirty="0"/>
              <a:t>Meridians converge at the poles.</a:t>
            </a:r>
          </a:p>
        </p:txBody>
      </p:sp>
    </p:spTree>
    <p:extLst>
      <p:ext uri="{BB962C8B-B14F-4D97-AF65-F5344CB8AC3E}">
        <p14:creationId xmlns:p14="http://schemas.microsoft.com/office/powerpoint/2010/main" val="1738751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FCA0533-146F-4E67-B48D-ABBA4EE7FA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780057"/>
              </p:ext>
            </p:extLst>
          </p:nvPr>
        </p:nvGraphicFramePr>
        <p:xfrm>
          <a:off x="398584" y="281355"/>
          <a:ext cx="11406552" cy="6178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638">
                  <a:extLst>
                    <a:ext uri="{9D8B030D-6E8A-4147-A177-3AD203B41FA5}">
                      <a16:colId xmlns:a16="http://schemas.microsoft.com/office/drawing/2014/main" val="2878568619"/>
                    </a:ext>
                  </a:extLst>
                </a:gridCol>
                <a:gridCol w="2851638">
                  <a:extLst>
                    <a:ext uri="{9D8B030D-6E8A-4147-A177-3AD203B41FA5}">
                      <a16:colId xmlns:a16="http://schemas.microsoft.com/office/drawing/2014/main" val="929123669"/>
                    </a:ext>
                  </a:extLst>
                </a:gridCol>
                <a:gridCol w="2851638">
                  <a:extLst>
                    <a:ext uri="{9D8B030D-6E8A-4147-A177-3AD203B41FA5}">
                      <a16:colId xmlns:a16="http://schemas.microsoft.com/office/drawing/2014/main" val="2064184960"/>
                    </a:ext>
                  </a:extLst>
                </a:gridCol>
                <a:gridCol w="2851638">
                  <a:extLst>
                    <a:ext uri="{9D8B030D-6E8A-4147-A177-3AD203B41FA5}">
                      <a16:colId xmlns:a16="http://schemas.microsoft.com/office/drawing/2014/main" val="4025944461"/>
                    </a:ext>
                  </a:extLst>
                </a:gridCol>
              </a:tblGrid>
              <a:tr h="377971">
                <a:tc>
                  <a:txBody>
                    <a:bodyPr/>
                    <a:lstStyle/>
                    <a:p>
                      <a:r>
                        <a:rPr lang="en-US" dirty="0"/>
                        <a:t>Projection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Strengths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Distortion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02720"/>
                  </a:ext>
                </a:extLst>
              </a:tr>
              <a:tr h="1624306">
                <a:tc>
                  <a:txBody>
                    <a:bodyPr/>
                    <a:lstStyle/>
                    <a:p>
                      <a:r>
                        <a:rPr lang="en-US" sz="1600" dirty="0"/>
                        <a:t>Mercator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Navigation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Directions are shown accurately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Lines of latitude and longitude meet at right angles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Distance between lines of longitude appear constant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Land masses near the poles appear large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360497"/>
                  </a:ext>
                </a:extLst>
              </a:tr>
              <a:tr h="1121119">
                <a:tc>
                  <a:txBody>
                    <a:bodyPr/>
                    <a:lstStyle/>
                    <a:p>
                      <a:r>
                        <a:rPr lang="en-US" sz="1600" dirty="0"/>
                        <a:t>Peters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Spatial Distributions Related to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Sizes of land masses are accurate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Shapes are inaccurate, especially near the poles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585576"/>
                  </a:ext>
                </a:extLst>
              </a:tr>
              <a:tr h="1624306">
                <a:tc>
                  <a:txBody>
                    <a:bodyPr/>
                    <a:lstStyle/>
                    <a:p>
                      <a:r>
                        <a:rPr lang="en-US" sz="1600" dirty="0"/>
                        <a:t>Conic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General Use in Midlatitude Countries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Lines of longitude converge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Lines of latitude are curved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Size and shape are both close to reality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Distance is not constant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On a world map, longitude lines converge only at one pole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6395"/>
                  </a:ext>
                </a:extLst>
              </a:tr>
              <a:tr h="1430359">
                <a:tc>
                  <a:txBody>
                    <a:bodyPr/>
                    <a:lstStyle/>
                    <a:p>
                      <a:r>
                        <a:rPr lang="en-US" sz="1600" dirty="0"/>
                        <a:t>Robinson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General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No major distortion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Oval shape appears more like a globe than does a rectangle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Area, shape, size and direction are all slightly distorted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409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371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FCA0533-146F-4E67-B48D-ABBA4EE7FA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721050"/>
              </p:ext>
            </p:extLst>
          </p:nvPr>
        </p:nvGraphicFramePr>
        <p:xfrm>
          <a:off x="398584" y="281355"/>
          <a:ext cx="11406552" cy="6178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638">
                  <a:extLst>
                    <a:ext uri="{9D8B030D-6E8A-4147-A177-3AD203B41FA5}">
                      <a16:colId xmlns:a16="http://schemas.microsoft.com/office/drawing/2014/main" val="2878568619"/>
                    </a:ext>
                  </a:extLst>
                </a:gridCol>
                <a:gridCol w="2851638">
                  <a:extLst>
                    <a:ext uri="{9D8B030D-6E8A-4147-A177-3AD203B41FA5}">
                      <a16:colId xmlns:a16="http://schemas.microsoft.com/office/drawing/2014/main" val="929123669"/>
                    </a:ext>
                  </a:extLst>
                </a:gridCol>
                <a:gridCol w="2851638">
                  <a:extLst>
                    <a:ext uri="{9D8B030D-6E8A-4147-A177-3AD203B41FA5}">
                      <a16:colId xmlns:a16="http://schemas.microsoft.com/office/drawing/2014/main" val="2064184960"/>
                    </a:ext>
                  </a:extLst>
                </a:gridCol>
                <a:gridCol w="2851638">
                  <a:extLst>
                    <a:ext uri="{9D8B030D-6E8A-4147-A177-3AD203B41FA5}">
                      <a16:colId xmlns:a16="http://schemas.microsoft.com/office/drawing/2014/main" val="4025944461"/>
                    </a:ext>
                  </a:extLst>
                </a:gridCol>
              </a:tblGrid>
              <a:tr h="377971">
                <a:tc>
                  <a:txBody>
                    <a:bodyPr/>
                    <a:lstStyle/>
                    <a:p>
                      <a:r>
                        <a:rPr lang="en-US" dirty="0"/>
                        <a:t>Projection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Strengths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Distortion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02720"/>
                  </a:ext>
                </a:extLst>
              </a:tr>
              <a:tr h="162430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Navigation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Directions are shown accurately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Lines of latitude and longitude meet at right angles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Distance between lines of longitude appear constant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Land masses near the poles appear large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360497"/>
                  </a:ext>
                </a:extLst>
              </a:tr>
              <a:tr h="112111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Spatial Distributions Related to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Sizes of land masses are accurate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Shapes are inaccurate, especially near the poles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585576"/>
                  </a:ext>
                </a:extLst>
              </a:tr>
              <a:tr h="162430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General Use in Midlatitude Countries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Lines of longitude converge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Lines of latitude are curved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Size and shape are both close to reality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Distance is not constant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On a world map, longitude lines converge only at one pole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6395"/>
                  </a:ext>
                </a:extLst>
              </a:tr>
              <a:tr h="143035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General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No major distortion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Oval shape appears more like a globe than does a rectangle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Area, shape, size and direction are all slightly distorted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409375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E79C3F5-62D0-4CD0-8F2D-8CF7B082A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23" y="702368"/>
            <a:ext cx="1821865" cy="15102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855AC7-0611-497C-9199-0DCFF325A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25" y="3429000"/>
            <a:ext cx="2560422" cy="16075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52F548-780F-436D-A449-CC6F8B567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876" y="5036593"/>
            <a:ext cx="1716357" cy="14228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E8AADE-37FA-423E-8B39-FDBA393F9D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123" y="2250754"/>
            <a:ext cx="1844960" cy="117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00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08794-E468-40DA-8246-FFC8E690D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links and activities on projection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02BB2-20C9-4534-9A13-881561D95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https://www.nationalgeographic.org/activity/investigating-map-projections/</a:t>
            </a:r>
            <a:r>
              <a:rPr lang="en-US" sz="2400" dirty="0"/>
              <a:t> </a:t>
            </a:r>
          </a:p>
          <a:p>
            <a:r>
              <a:rPr lang="en-US" sz="2400" dirty="0">
                <a:hlinkClick r:id="rId3"/>
              </a:rPr>
              <a:t>https://storymaps.arcgis.com/stories/ea0519db9c184d7e84387924c84b703f</a:t>
            </a:r>
            <a:endParaRPr lang="en-US" sz="2400" dirty="0"/>
          </a:p>
          <a:p>
            <a:r>
              <a:rPr lang="en-US" sz="2400" dirty="0"/>
              <a:t>See review pages 15-16 in the Study Session Study Guide</a:t>
            </a:r>
          </a:p>
        </p:txBody>
      </p:sp>
    </p:spTree>
    <p:extLst>
      <p:ext uri="{BB962C8B-B14F-4D97-AF65-F5344CB8AC3E}">
        <p14:creationId xmlns:p14="http://schemas.microsoft.com/office/powerpoint/2010/main" val="411858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Map projection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70C49A-A014-41CD-AA12-EAA63AF54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 </a:t>
            </a:r>
            <a:r>
              <a:rPr lang="en-US" sz="2000" i="1" dirty="0"/>
              <a:t>map projection </a:t>
            </a:r>
            <a:r>
              <a:rPr lang="en-US" sz="2000" dirty="0"/>
              <a:t>is a way to flatten the Earth’s surface in order to make a map</a:t>
            </a:r>
          </a:p>
          <a:p>
            <a:r>
              <a:rPr lang="en-US" sz="2000" b="1" dirty="0"/>
              <a:t>All projections distort the surface of the Earth in some way. Globes do not.</a:t>
            </a:r>
          </a:p>
          <a:p>
            <a:r>
              <a:rPr lang="en-US" sz="2000" dirty="0"/>
              <a:t>Depending on the map’s purpose, some types of distortion are more acceptable than others. </a:t>
            </a:r>
            <a:r>
              <a:rPr lang="en-US" sz="2000" b="1" dirty="0"/>
              <a:t>Different projections suit different purposes.</a:t>
            </a:r>
          </a:p>
          <a:p>
            <a:pPr lvl="1"/>
            <a:r>
              <a:rPr lang="en-US" sz="1800" dirty="0"/>
              <a:t>Every map uses a projection that stays true to the properties that are most important to its purpose, while allowing distortion of other properties.</a:t>
            </a:r>
          </a:p>
          <a:p>
            <a:r>
              <a:rPr lang="en-US" sz="1800" dirty="0"/>
              <a:t>Properties of maps which might be preserved or distorted include </a:t>
            </a:r>
            <a:r>
              <a:rPr lang="en-US" sz="1800" i="1" dirty="0"/>
              <a:t>area, bearing, direction, distance, </a:t>
            </a:r>
            <a:r>
              <a:rPr lang="en-US" sz="1800" dirty="0"/>
              <a:t>and </a:t>
            </a:r>
            <a:r>
              <a:rPr lang="en-US" sz="1800" i="1" dirty="0"/>
              <a:t>shape.</a:t>
            </a:r>
          </a:p>
          <a:p>
            <a:pPr lvl="1"/>
            <a:r>
              <a:rPr lang="en-US" sz="1600" dirty="0"/>
              <a:t>Ex. Preserving shape can distort scale and bearing</a:t>
            </a:r>
          </a:p>
        </p:txBody>
      </p:sp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F593B7-D9EE-4E6D-B60E-33B8B3BA7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distortion:</a:t>
            </a:r>
            <a:br>
              <a:rPr lang="en-US" dirty="0"/>
            </a:br>
            <a:r>
              <a:rPr lang="en-US" dirty="0"/>
              <a:t>Colorado on </a:t>
            </a:r>
            <a:r>
              <a:rPr lang="en-US" dirty="0" err="1"/>
              <a:t>Mercatur</a:t>
            </a:r>
            <a:r>
              <a:rPr lang="en-US" dirty="0"/>
              <a:t> projection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55B498-B3EA-4C8E-9C5A-B445D656C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4963" y="2093913"/>
            <a:ext cx="4502074" cy="4318805"/>
          </a:xfrm>
        </p:spPr>
      </p:pic>
    </p:spTree>
    <p:extLst>
      <p:ext uri="{BB962C8B-B14F-4D97-AF65-F5344CB8AC3E}">
        <p14:creationId xmlns:p14="http://schemas.microsoft.com/office/powerpoint/2010/main" val="3411561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3AC466-9F94-44B7-87EF-7E13BE8C0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948" y="419280"/>
            <a:ext cx="8017543" cy="601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C918FE7-CB4C-49E9-AAAB-DBA3006ED7A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406" r="340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2C871D-311F-4E76-9A0A-E089CE24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Mercator projection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A52F4-7BB2-45C9-BDB9-7036F4547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Developed for sea navigation. </a:t>
            </a:r>
          </a:p>
          <a:p>
            <a:r>
              <a:rPr lang="en-US" dirty="0"/>
              <a:t>Accurately shows shape and direction, but distorts distance and size of places (especially near poles)</a:t>
            </a:r>
          </a:p>
        </p:txBody>
      </p:sp>
    </p:spTree>
    <p:extLst>
      <p:ext uri="{BB962C8B-B14F-4D97-AF65-F5344CB8AC3E}">
        <p14:creationId xmlns:p14="http://schemas.microsoft.com/office/powerpoint/2010/main" val="429938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92341-EC36-478D-8731-AB4715E4F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Gall-Peters projection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0CE858-7EB3-4AC2-81E4-F15C1E6DF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Focuses on true area or size of land masses, but distorts shape.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9D2174-5485-452A-8985-22D19AC82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81" y="1002086"/>
            <a:ext cx="7827934" cy="499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85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A09305C-C5DC-4CBA-B7E5-BE2696615D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406" r="340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C07E36-2448-4496-9B55-F9F016DA6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Robinson projection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A114E9-DBEB-4191-A0DB-DA282A327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 “compromise projection” that attempts to minimize several typical projection errors in shape, size, direction or distance. </a:t>
            </a:r>
          </a:p>
          <a:p>
            <a:r>
              <a:rPr lang="en-US" dirty="0"/>
              <a:t>Used by National Geographic until 1998.</a:t>
            </a:r>
          </a:p>
        </p:txBody>
      </p:sp>
    </p:spTree>
    <p:extLst>
      <p:ext uri="{BB962C8B-B14F-4D97-AF65-F5344CB8AC3E}">
        <p14:creationId xmlns:p14="http://schemas.microsoft.com/office/powerpoint/2010/main" val="2891132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3D5DEA-9C7C-40EB-884B-397881469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Goode’s </a:t>
            </a:r>
            <a:r>
              <a:rPr lang="en-US" dirty="0" err="1"/>
              <a:t>homolosine</a:t>
            </a:r>
            <a:r>
              <a:rPr lang="en-US" dirty="0"/>
              <a:t> projection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2C464-815D-4485-9B49-9218553AB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Shapes and sizes of landmasses are accurately shown by cutting through the oceans like an orange peel.</a:t>
            </a:r>
          </a:p>
        </p:txBody>
      </p:sp>
      <p:pic>
        <p:nvPicPr>
          <p:cNvPr id="1026" name="Picture 2" descr="Goode Homolosine: Compare Map Projections">
            <a:extLst>
              <a:ext uri="{FF2B5EF4-FFF2-40B4-BE49-F238E27FC236}">
                <a16:creationId xmlns:a16="http://schemas.microsoft.com/office/drawing/2014/main" id="{FB5844E4-7B76-4CE7-A10F-861204BFE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1426464"/>
            <a:ext cx="7918573" cy="396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20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B1CCDB-37FD-47F1-ADBC-7DBB87719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Winkel </a:t>
            </a:r>
            <a:r>
              <a:rPr lang="en-US" dirty="0" err="1"/>
              <a:t>Tripel</a:t>
            </a:r>
            <a:r>
              <a:rPr lang="en-US" dirty="0"/>
              <a:t> projection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11156-44B3-45DB-8136-7B10BA372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Minimizes distortion in size, direction, and distance.</a:t>
            </a:r>
          </a:p>
          <a:p>
            <a:r>
              <a:rPr lang="en-US" dirty="0"/>
              <a:t>Lines of latitude are slightly curved and nonparallel.</a:t>
            </a:r>
          </a:p>
          <a:p>
            <a:r>
              <a:rPr lang="en-US" dirty="0"/>
              <a:t>“Compromise” projection adopted by National Geographic in 1998.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ACDB95-275E-4ABB-9FE3-DD7595CB7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18" y="1082553"/>
            <a:ext cx="7651458" cy="469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12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{0EC077FF-019C-4948-8D37-DD9FD34B48EE}tf78438558</Template>
  <TotalTime>0</TotalTime>
  <Words>576</Words>
  <Application>Microsoft Office PowerPoint</Application>
  <PresentationFormat>Widescreen</PresentationFormat>
  <Paragraphs>83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Garamond</vt:lpstr>
      <vt:lpstr>SavonVTI</vt:lpstr>
      <vt:lpstr>Map Projections</vt:lpstr>
      <vt:lpstr>Map projection</vt:lpstr>
      <vt:lpstr>An example of distortion: Colorado on Mercatur projection</vt:lpstr>
      <vt:lpstr>PowerPoint Presentation</vt:lpstr>
      <vt:lpstr>Mercator projection</vt:lpstr>
      <vt:lpstr>Gall-Peters projection</vt:lpstr>
      <vt:lpstr>Robinson projection</vt:lpstr>
      <vt:lpstr>Goode’s homolosine projection</vt:lpstr>
      <vt:lpstr>Winkel Tripel projection</vt:lpstr>
      <vt:lpstr>Mollweide projection</vt:lpstr>
      <vt:lpstr>PowerPoint Presentation</vt:lpstr>
      <vt:lpstr>PowerPoint Presentation</vt:lpstr>
      <vt:lpstr>Helpful links and activities on projection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2020-04-16T16:26:25Z</dcterms:created>
  <dcterms:modified xsi:type="dcterms:W3CDTF">2020-04-17T16:44:17Z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