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373" r:id="rId22"/>
    <p:sldId id="277" r:id="rId23"/>
    <p:sldId id="278" r:id="rId24"/>
    <p:sldId id="379" r:id="rId25"/>
    <p:sldId id="374" r:id="rId26"/>
    <p:sldId id="283" r:id="rId27"/>
    <p:sldId id="375" r:id="rId28"/>
    <p:sldId id="376" r:id="rId29"/>
    <p:sldId id="377" r:id="rId30"/>
    <p:sldId id="378" r:id="rId31"/>
    <p:sldId id="384" r:id="rId32"/>
    <p:sldId id="380" r:id="rId33"/>
    <p:sldId id="381" r:id="rId34"/>
    <p:sldId id="385" r:id="rId35"/>
    <p:sldId id="386" r:id="rId36"/>
    <p:sldId id="387" r:id="rId37"/>
    <p:sldId id="390" r:id="rId38"/>
    <p:sldId id="391" r:id="rId39"/>
    <p:sldId id="392" r:id="rId40"/>
    <p:sldId id="393" r:id="rId41"/>
    <p:sldId id="394" r:id="rId42"/>
    <p:sldId id="395" r:id="rId43"/>
    <p:sldId id="396" r:id="rId44"/>
    <p:sldId id="388" r:id="rId45"/>
    <p:sldId id="389" r:id="rId46"/>
    <p:sldId id="397" r:id="rId47"/>
    <p:sldId id="398" r:id="rId48"/>
    <p:sldId id="399" r:id="rId49"/>
    <p:sldId id="400" r:id="rId50"/>
    <p:sldId id="401" r:id="rId51"/>
    <p:sldId id="402" r:id="rId52"/>
    <p:sldId id="403" r:id="rId53"/>
    <p:sldId id="405" r:id="rId54"/>
    <p:sldId id="404" r:id="rId55"/>
    <p:sldId id="295" r:id="rId56"/>
    <p:sldId id="296" r:id="rId57"/>
    <p:sldId id="297" r:id="rId58"/>
    <p:sldId id="298" r:id="rId59"/>
    <p:sldId id="299" r:id="rId60"/>
    <p:sldId id="300" r:id="rId61"/>
    <p:sldId id="291" r:id="rId62"/>
    <p:sldId id="301" r:id="rId63"/>
    <p:sldId id="382" r:id="rId64"/>
    <p:sldId id="406" r:id="rId65"/>
    <p:sldId id="407" r:id="rId66"/>
    <p:sldId id="302" r:id="rId67"/>
    <p:sldId id="305" r:id="rId68"/>
    <p:sldId id="408" r:id="rId69"/>
    <p:sldId id="409" r:id="rId70"/>
    <p:sldId id="410" r:id="rId71"/>
    <p:sldId id="306" r:id="rId72"/>
    <p:sldId id="308" r:id="rId73"/>
    <p:sldId id="411" r:id="rId74"/>
    <p:sldId id="383" r:id="rId75"/>
    <p:sldId id="309" r:id="rId76"/>
    <p:sldId id="416" r:id="rId77"/>
    <p:sldId id="417" r:id="rId78"/>
    <p:sldId id="418" r:id="rId79"/>
    <p:sldId id="419" r:id="rId80"/>
    <p:sldId id="420" r:id="rId81"/>
    <p:sldId id="421" r:id="rId82"/>
    <p:sldId id="422" r:id="rId83"/>
    <p:sldId id="423" r:id="rId84"/>
    <p:sldId id="424" r:id="rId85"/>
    <p:sldId id="425" r:id="rId86"/>
    <p:sldId id="427" r:id="rId87"/>
    <p:sldId id="412" r:id="rId88"/>
    <p:sldId id="413" r:id="rId89"/>
    <p:sldId id="414" r:id="rId90"/>
    <p:sldId id="415" r:id="rId91"/>
    <p:sldId id="314" r:id="rId92"/>
    <p:sldId id="316" r:id="rId93"/>
    <p:sldId id="317" r:id="rId94"/>
    <p:sldId id="318" r:id="rId95"/>
    <p:sldId id="319" r:id="rId96"/>
    <p:sldId id="320" r:id="rId97"/>
    <p:sldId id="321" r:id="rId98"/>
    <p:sldId id="322" r:id="rId99"/>
    <p:sldId id="323" r:id="rId100"/>
    <p:sldId id="324" r:id="rId101"/>
    <p:sldId id="325" r:id="rId102"/>
    <p:sldId id="428" r:id="rId103"/>
    <p:sldId id="430" r:id="rId104"/>
    <p:sldId id="431" r:id="rId105"/>
    <p:sldId id="326" r:id="rId106"/>
    <p:sldId id="432" r:id="rId107"/>
    <p:sldId id="433" r:id="rId108"/>
    <p:sldId id="434" r:id="rId109"/>
    <p:sldId id="435" r:id="rId110"/>
    <p:sldId id="328" r:id="rId111"/>
    <p:sldId id="329" r:id="rId112"/>
    <p:sldId id="429" r:id="rId113"/>
    <p:sldId id="330" r:id="rId114"/>
    <p:sldId id="331" r:id="rId115"/>
    <p:sldId id="333" r:id="rId116"/>
    <p:sldId id="332" r:id="rId117"/>
    <p:sldId id="334" r:id="rId118"/>
    <p:sldId id="335" r:id="rId119"/>
    <p:sldId id="336" r:id="rId1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56" autoAdjust="0"/>
    <p:restoredTop sz="76421" autoAdjust="0"/>
  </p:normalViewPr>
  <p:slideViewPr>
    <p:cSldViewPr>
      <p:cViewPr varScale="1">
        <p:scale>
          <a:sx n="84" d="100"/>
          <a:sy n="84" d="100"/>
        </p:scale>
        <p:origin x="1760" y="184"/>
      </p:cViewPr>
      <p:guideLst>
        <p:guide orient="horz" pos="2160"/>
        <p:guide pos="2880"/>
      </p:guideLst>
    </p:cSldViewPr>
  </p:slideViewPr>
  <p:notesTextViewPr>
    <p:cViewPr>
      <p:scale>
        <a:sx n="100" d="100"/>
        <a:sy n="100" d="100"/>
      </p:scale>
      <p:origin x="0" y="0"/>
    </p:cViewPr>
  </p:notesTextViewPr>
  <p:notesViewPr>
    <p:cSldViewPr>
      <p:cViewPr varScale="1">
        <p:scale>
          <a:sx n="81" d="100"/>
          <a:sy n="81" d="100"/>
        </p:scale>
        <p:origin x="-1998" y="-84"/>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620" tIns="46310" rIns="92620" bIns="4631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2620" tIns="46310" rIns="92620" bIns="46310" rtlCol="0"/>
          <a:lstStyle>
            <a:lvl1pPr algn="r">
              <a:defRPr sz="1200"/>
            </a:lvl1pPr>
          </a:lstStyle>
          <a:p>
            <a:fld id="{B9DBE76E-D43C-42FA-B799-1372C5318CC3}" type="datetimeFigureOut">
              <a:rPr lang="en-US" smtClean="0"/>
              <a:pPr/>
              <a:t>5/1/20</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2620" tIns="46310" rIns="92620" bIns="4631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2620" tIns="46310" rIns="92620" bIns="463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2620" tIns="46310" rIns="92620" bIns="4631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620" tIns="46310" rIns="92620" bIns="46310" rtlCol="0" anchor="b"/>
          <a:lstStyle>
            <a:lvl1pPr algn="r">
              <a:defRPr sz="1200"/>
            </a:lvl1pPr>
          </a:lstStyle>
          <a:p>
            <a:fld id="{C405D3FA-A5B5-4845-A7CB-79FE24D155C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r>
              <a:rPr lang="en-US" dirty="0"/>
              <a:t>Why are the answers that flow from the scientific approach more reliable than those based on intuition and common sense?</a:t>
            </a:r>
          </a:p>
          <a:p>
            <a:pPr rtl="0" fontAlgn="base"/>
            <a:endParaRPr lang="en-US" dirty="0"/>
          </a:p>
          <a:p>
            <a:pPr rtl="0" fontAlgn="base"/>
            <a:r>
              <a:rPr lang="en-US" dirty="0"/>
              <a:t>Our thinking, memory and attitudes operate on two levels: conscious and unconscious—larger operating part</a:t>
            </a:r>
          </a:p>
          <a:p>
            <a:endParaRPr lang="en-US" dirty="0"/>
          </a:p>
          <a:p>
            <a:r>
              <a:rPr lang="en-US" dirty="0"/>
              <a:t>Common misconceptions (stereotypes) about behavior that is persistent </a:t>
            </a:r>
            <a:r>
              <a:rPr lang="en-US"/>
              <a:t>in in </a:t>
            </a:r>
            <a:r>
              <a:rPr lang="en-US" dirty="0"/>
              <a:t>our pop culture:</a:t>
            </a:r>
          </a:p>
          <a:p>
            <a:r>
              <a:rPr lang="en-US" dirty="0"/>
              <a:t>    -All blondes are dumb, Asians are smart, Elderly can’t drive, etc…</a:t>
            </a:r>
          </a:p>
        </p:txBody>
      </p:sp>
      <p:sp>
        <p:nvSpPr>
          <p:cNvPr id="4" name="Slide Number Placeholder 3"/>
          <p:cNvSpPr>
            <a:spLocks noGrp="1"/>
          </p:cNvSpPr>
          <p:nvPr>
            <p:ph type="sldNum" sz="quarter" idx="10"/>
          </p:nvPr>
        </p:nvSpPr>
        <p:spPr/>
        <p:txBody>
          <a:bodyPr/>
          <a:lstStyle/>
          <a:p>
            <a:fld id="{C405D3FA-A5B5-4845-A7CB-79FE24D155C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 F,</a:t>
            </a:r>
          </a:p>
          <a:p>
            <a:r>
              <a:rPr lang="en-US" dirty="0"/>
              <a:t>2. T</a:t>
            </a:r>
          </a:p>
          <a:p>
            <a:r>
              <a:rPr lang="en-US" dirty="0"/>
              <a:t>3. F</a:t>
            </a:r>
          </a:p>
          <a:p>
            <a:r>
              <a:rPr lang="en-US" dirty="0"/>
              <a:t>4.T</a:t>
            </a:r>
          </a:p>
          <a:p>
            <a:r>
              <a:rPr lang="en-US" dirty="0"/>
              <a:t>5. F</a:t>
            </a:r>
          </a:p>
          <a:p>
            <a:r>
              <a:rPr lang="en-US" dirty="0"/>
              <a:t>6. T</a:t>
            </a:r>
          </a:p>
          <a:p>
            <a:r>
              <a:rPr lang="en-US" dirty="0"/>
              <a:t>7. F</a:t>
            </a:r>
          </a:p>
          <a:p>
            <a:r>
              <a:rPr lang="en-US" dirty="0"/>
              <a:t>8. T</a:t>
            </a:r>
          </a:p>
          <a:p>
            <a:r>
              <a:rPr lang="en-US" dirty="0"/>
              <a:t>9. F</a:t>
            </a:r>
          </a:p>
          <a:p>
            <a:r>
              <a:rPr lang="en-US" dirty="0"/>
              <a:t>10. T</a:t>
            </a:r>
          </a:p>
        </p:txBody>
      </p:sp>
      <p:sp>
        <p:nvSpPr>
          <p:cNvPr id="4" name="Slide Number Placeholder 3"/>
          <p:cNvSpPr>
            <a:spLocks noGrp="1"/>
          </p:cNvSpPr>
          <p:nvPr>
            <p:ph type="sldNum" sz="quarter" idx="10"/>
          </p:nvPr>
        </p:nvSpPr>
        <p:spPr/>
        <p:txBody>
          <a:bodyPr/>
          <a:lstStyle/>
          <a:p>
            <a:fld id="{C405D3FA-A5B5-4845-A7CB-79FE24D155C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r>
              <a:rPr lang="en-US" b="1" dirty="0"/>
              <a:t>Hindsight Bias and Judgmental Overconfidence</a:t>
            </a:r>
            <a:r>
              <a:rPr lang="en-US" dirty="0"/>
              <a:t> illustrate why we cannot rely solely on intuition and common sense…need psychological research to provide definitive results based on experimentation and observation</a:t>
            </a:r>
          </a:p>
          <a:p>
            <a:pPr rtl="0" fontAlgn="base"/>
            <a:endParaRPr lang="en-US" dirty="0"/>
          </a:p>
          <a:p>
            <a:pPr fontAlgn="base"/>
            <a:r>
              <a:rPr lang="en-US" b="1" dirty="0"/>
              <a:t>Confirmation Bias (</a:t>
            </a:r>
            <a:r>
              <a:rPr lang="en-US" dirty="0"/>
              <a:t>in unit 7B): A phenomenon in which people look for evidence that confirms their beliefs and ignore evidence that disputes their beliefs…leads </a:t>
            </a:r>
            <a:r>
              <a:rPr lang="en-US"/>
              <a:t>to </a:t>
            </a:r>
            <a:r>
              <a:rPr lang="en-US" b="1"/>
              <a:t>overconfidence</a:t>
            </a:r>
          </a:p>
          <a:p>
            <a:pPr fontAlgn="base"/>
            <a:endParaRPr lang="en-US" dirty="0"/>
          </a:p>
          <a:p>
            <a:pPr fontAlgn="base"/>
            <a:r>
              <a:rPr lang="en-US" b="1" dirty="0"/>
              <a:t>Overconfidence:</a:t>
            </a:r>
            <a:endParaRPr lang="en-US" dirty="0"/>
          </a:p>
          <a:p>
            <a:pPr lvl="1" fontAlgn="base"/>
            <a:r>
              <a:rPr lang="en-US" dirty="0"/>
              <a:t>Once people know the answer to a question, hindsight makes the answer seem obvious—so much so that they become overconfident</a:t>
            </a:r>
          </a:p>
          <a:p>
            <a:pPr lvl="1" fontAlgn="base"/>
            <a:r>
              <a:rPr lang="en-US" dirty="0"/>
              <a:t>**Hindsight bias and overconfidence often lead us to overestimate our intuition.  But scientific inquiry can help us sift reality from illusion.</a:t>
            </a:r>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dirty="0"/>
              <a:t>What are three main components of the scientific attitude?</a:t>
            </a:r>
          </a:p>
          <a:p>
            <a:pPr fontAlgn="base"/>
            <a:endParaRPr lang="en-US" dirty="0"/>
          </a:p>
          <a:p>
            <a:pPr fontAlgn="base"/>
            <a:r>
              <a:rPr lang="en-US" dirty="0"/>
              <a:t>Underlying all science is curiosity</a:t>
            </a:r>
          </a:p>
          <a:p>
            <a:pPr lvl="1" fontAlgn="base"/>
            <a:r>
              <a:rPr lang="en-US" dirty="0"/>
              <a:t>Critical thinker’s question = </a:t>
            </a:r>
            <a:r>
              <a:rPr lang="en-US" i="1" dirty="0"/>
              <a:t>Does the idea work</a:t>
            </a:r>
            <a:r>
              <a:rPr lang="en-US" dirty="0"/>
              <a:t>? When put to the test, can its predictions be confirmed?</a:t>
            </a:r>
          </a:p>
          <a:p>
            <a:pPr lvl="1" fontAlgn="base"/>
            <a:r>
              <a:rPr lang="en-US" dirty="0"/>
              <a:t>By letting the facts speak for themselves = </a:t>
            </a:r>
            <a:r>
              <a:rPr lang="en-US" i="1" dirty="0"/>
              <a:t>empirical approach</a:t>
            </a:r>
            <a:endParaRPr lang="en-US" dirty="0"/>
          </a:p>
          <a:p>
            <a:pPr lvl="1" fontAlgn="base"/>
            <a:r>
              <a:rPr lang="en-US" dirty="0"/>
              <a:t>Being skeptical, but not cynical; being open, but not gullible = scientific attitude</a:t>
            </a:r>
          </a:p>
          <a:p>
            <a:pPr lvl="2" fontAlgn="base"/>
            <a:r>
              <a:rPr lang="en-US" dirty="0"/>
              <a:t>??s to ask as a scientific psychologists: </a:t>
            </a:r>
            <a:r>
              <a:rPr lang="en-US" i="1" dirty="0"/>
              <a:t>What do you mean? How do you know?</a:t>
            </a:r>
            <a:endParaRPr lang="en-US" dirty="0"/>
          </a:p>
          <a:p>
            <a:endParaRPr lang="en-US" dirty="0"/>
          </a:p>
          <a:p>
            <a:r>
              <a:rPr lang="en-US" dirty="0"/>
              <a:t>**Scientific attitude = curiosity, skepticism, humility (an awareness of our own vulnerability to error and an openness to surprises and new perspectives)</a:t>
            </a:r>
          </a:p>
        </p:txBody>
      </p:sp>
      <p:sp>
        <p:nvSpPr>
          <p:cNvPr id="4" name="Slide Number Placeholder 3"/>
          <p:cNvSpPr>
            <a:spLocks noGrp="1"/>
          </p:cNvSpPr>
          <p:nvPr>
            <p:ph type="sldNum" sz="quarter" idx="10"/>
          </p:nvPr>
        </p:nvSpPr>
        <p:spPr/>
        <p:txBody>
          <a:bodyPr/>
          <a:lstStyle/>
          <a:p>
            <a:fld id="{C405D3FA-A5B5-4845-A7CB-79FE24D155CB}"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dirty="0"/>
              <a:t>Show “the Amazing Randi” James Randi clip on CNN with Anderson Cooper on debunking a variety of psychic phenomena (Sylvia Browne)</a:t>
            </a:r>
          </a:p>
          <a:p>
            <a:pPr lvl="1" fontAlgn="base"/>
            <a:endParaRPr lang="en-US" dirty="0"/>
          </a:p>
          <a:p>
            <a:pPr lvl="1" fontAlgn="base"/>
            <a:r>
              <a:rPr lang="en-US" dirty="0"/>
              <a:t>James Randi offers a $1 million prize for anyone who can demonstrate their “powers” in a scientifically controlled setting</a:t>
            </a:r>
          </a:p>
          <a:p>
            <a:pPr lvl="2" fontAlgn="base"/>
            <a:r>
              <a:rPr lang="en-US" dirty="0"/>
              <a:t>No psychic has agreed to take a simple test to prove this.</a:t>
            </a:r>
          </a:p>
          <a:p>
            <a:pPr fontAlgn="base"/>
            <a:endParaRPr lang="en-US" dirty="0"/>
          </a:p>
          <a:p>
            <a:pPr fontAlgn="base"/>
            <a:r>
              <a:rPr lang="en-US" dirty="0"/>
              <a:t>Scientific attitude prepares us to think smarter = </a:t>
            </a:r>
            <a:r>
              <a:rPr lang="en-US" b="1" dirty="0"/>
              <a:t>critical thinking</a:t>
            </a:r>
            <a:r>
              <a:rPr lang="en-US" dirty="0"/>
              <a:t> (examines assumptions, discerns hidden values, evaluates evidence, and assesses conclusions)</a:t>
            </a:r>
          </a:p>
          <a:p>
            <a:pPr lvl="1" fontAlgn="base"/>
            <a:r>
              <a:rPr lang="en-US" dirty="0"/>
              <a:t>Asks questions! And be open to surprising findings.</a:t>
            </a:r>
          </a:p>
          <a:p>
            <a:pPr lvl="1" fontAlgn="base"/>
            <a:r>
              <a:rPr lang="en-US" dirty="0"/>
              <a:t>Critical thinking debunks popular presumptions</a:t>
            </a:r>
          </a:p>
          <a:p>
            <a:pPr lvl="2" fontAlgn="base"/>
            <a:endParaRPr lang="en-US" dirty="0"/>
          </a:p>
          <a:p>
            <a:pPr lvl="2" fontAlgn="base"/>
            <a:r>
              <a:rPr lang="en-US" dirty="0"/>
              <a:t>Example: Opposites do not generally attract</a:t>
            </a:r>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r>
              <a:rPr lang="en-US" b="1" dirty="0"/>
              <a:t>Hindsight Bias and Judgmental Overconfidence</a:t>
            </a:r>
            <a:r>
              <a:rPr lang="en-US" dirty="0"/>
              <a:t> illustrate why we cannot rely solely on intuition and common sense…need psychological research to provide definitive results based on experimentation and observation</a:t>
            </a:r>
          </a:p>
          <a:p>
            <a:pPr lvl="1" rtl="0" fontAlgn="base"/>
            <a:r>
              <a:rPr lang="en-US" b="1" dirty="0"/>
              <a:t>Hindsight Bias:</a:t>
            </a:r>
            <a:r>
              <a:rPr lang="en-US" dirty="0"/>
              <a:t> the tendency to believe, after learning an outcome, that one would have foreseen it (aka </a:t>
            </a:r>
            <a:r>
              <a:rPr lang="en-US" i="1" dirty="0"/>
              <a:t>I knew it all along </a:t>
            </a:r>
            <a:r>
              <a:rPr lang="en-US" dirty="0"/>
              <a:t>phenomenon)</a:t>
            </a:r>
          </a:p>
          <a:p>
            <a:pPr lvl="2" rtl="0" fontAlgn="base"/>
            <a:r>
              <a:rPr lang="en-US" dirty="0"/>
              <a:t>Ex: Separation weakens romantic attraction (out of sight, out of mind) vs. Separation strengthens romantic attraction (absence makes the heart grow fonder). Both statements are easily imaginable/common sense. That leads to a problem because which theory is true?</a:t>
            </a:r>
          </a:p>
          <a:p>
            <a:pPr lvl="2" rtl="0" fontAlgn="base"/>
            <a:r>
              <a:rPr lang="en-US" dirty="0"/>
              <a:t>Ex: Criminal profiling of certain ethnic or racial groups could be more efficient in making arrests, but can also lead to false accusations and missed opportunities</a:t>
            </a:r>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Operational definition: An explanation of how variables are measured</a:t>
            </a:r>
          </a:p>
          <a:p>
            <a:pPr rtl="0"/>
            <a:r>
              <a:rPr lang="en-US" dirty="0"/>
              <a:t>“Watching violent </a:t>
            </a:r>
            <a:r>
              <a:rPr lang="en-US" dirty="0" err="1"/>
              <a:t>tv</a:t>
            </a:r>
            <a:r>
              <a:rPr lang="en-US" dirty="0"/>
              <a:t> programs makes people aggressive”----Variables need to be operationally defined----What programs will be considered violent?  What behaviors will be considered aggressive?</a:t>
            </a:r>
          </a:p>
          <a:p>
            <a:pPr rtl="0"/>
            <a:endParaRPr lang="en-US" dirty="0"/>
          </a:p>
          <a:p>
            <a:r>
              <a:rPr lang="en-US" dirty="0"/>
              <a:t>A self-correcting process for asking questions and observing nature’s answers.    </a:t>
            </a:r>
          </a:p>
          <a:p>
            <a:endParaRPr lang="en-US" dirty="0"/>
          </a:p>
          <a:p>
            <a:r>
              <a:rPr lang="en-US" dirty="0"/>
              <a:t>Scientific method = Self-sustaining process; </a:t>
            </a:r>
          </a:p>
          <a:p>
            <a:endParaRPr lang="en-US" dirty="0"/>
          </a:p>
          <a:p>
            <a:r>
              <a:rPr lang="en-US" dirty="0"/>
              <a:t>Hypothesis leads to research which leads to theories which lead to more hypotheses.  </a:t>
            </a:r>
          </a:p>
          <a:p>
            <a:endParaRPr lang="en-US" dirty="0"/>
          </a:p>
          <a:p>
            <a:r>
              <a:rPr lang="en-US" dirty="0"/>
              <a:t>The scientific process is a creative process because of the feedback loop.  One researcher’s ideas can generate another researcher’s ideas, leading to a more thorough understanding of how the world works.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63578C69-D716-4B78-B625-00630E6BF55B}" type="slidenum">
              <a:rPr lang="en-US" altLang="en-US">
                <a:latin typeface="Times New Roman" panose="02020603050405020304" pitchFamily="18" charset="0"/>
              </a:rPr>
              <a:pPr algn="r" eaLnBrk="1" hangingPunct="1">
                <a:spcBef>
                  <a:spcPct val="0"/>
                </a:spcBef>
              </a:pPr>
              <a:t>25</a:t>
            </a:fld>
            <a:endParaRPr lang="en-US" altLang="en-US">
              <a:latin typeface="Times New Roman" panose="02020603050405020304" pitchFamily="18" charset="0"/>
            </a:endParaRPr>
          </a:p>
        </p:txBody>
      </p:sp>
      <p:sp>
        <p:nvSpPr>
          <p:cNvPr id="12291" name="Rectangle 2"/>
          <p:cNvSpPr>
            <a:spLocks noGrp="1" noRot="1" noChangeAspect="1" noChangeArrowheads="1" noTextEdit="1"/>
          </p:cNvSpPr>
          <p:nvPr>
            <p:ph type="sldImg"/>
          </p:nvPr>
        </p:nvSpPr>
        <p:spPr>
          <a:solidFill>
            <a:srgbClr val="FFFFFF"/>
          </a:solidFill>
          <a:ln/>
        </p:spPr>
      </p:sp>
      <p:sp>
        <p:nvSpPr>
          <p:cNvPr id="122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Arial" panose="020B0604020202020204" pitchFamily="34" charset="0"/>
                <a:cs typeface="Arial" panose="020B0604020202020204" pitchFamily="34" charset="0"/>
              </a:rPr>
              <a:t>If we were to observe that depressed people talk about their past, present, and future in a gloomy manner, we may theorize that low-self-esteem contributes to depression.</a:t>
            </a:r>
          </a:p>
        </p:txBody>
      </p:sp>
    </p:spTree>
    <p:extLst>
      <p:ext uri="{BB962C8B-B14F-4D97-AF65-F5344CB8AC3E}">
        <p14:creationId xmlns:p14="http://schemas.microsoft.com/office/powerpoint/2010/main" val="1709266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dirty="0"/>
              <a:t>A good theory produces </a:t>
            </a:r>
            <a:r>
              <a:rPr lang="en-US" b="1" dirty="0"/>
              <a:t>testable predictions</a:t>
            </a:r>
            <a:r>
              <a:rPr lang="en-US" dirty="0"/>
              <a:t>: </a:t>
            </a:r>
            <a:r>
              <a:rPr lang="en-US" b="1" dirty="0"/>
              <a:t>hypotheses</a:t>
            </a:r>
            <a:endParaRPr lang="en-US" dirty="0"/>
          </a:p>
          <a:p>
            <a:pPr fontAlgn="base"/>
            <a:endParaRPr lang="en-US" dirty="0"/>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dirty="0"/>
              <a:t>.</a:t>
            </a:r>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27</a:t>
            </a:fld>
            <a:endParaRPr lang="en-US"/>
          </a:p>
        </p:txBody>
      </p:sp>
    </p:spTree>
    <p:extLst>
      <p:ext uri="{BB962C8B-B14F-4D97-AF65-F5344CB8AC3E}">
        <p14:creationId xmlns:p14="http://schemas.microsoft.com/office/powerpoint/2010/main" val="2799218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dirty="0"/>
              <a:t>How do theories advance psychological science?</a:t>
            </a:r>
          </a:p>
          <a:p>
            <a:pPr fontAlgn="base"/>
            <a:endParaRPr lang="en-US" dirty="0"/>
          </a:p>
          <a:p>
            <a:pPr fontAlgn="base"/>
            <a:r>
              <a:rPr lang="en-US" dirty="0"/>
              <a:t>Theory is linked to observation</a:t>
            </a:r>
          </a:p>
          <a:p>
            <a:endParaRPr lang="en-US" dirty="0"/>
          </a:p>
          <a:p>
            <a:r>
              <a:rPr lang="en-US" dirty="0"/>
              <a:t>A scientific </a:t>
            </a:r>
            <a:r>
              <a:rPr lang="en-US" b="1" dirty="0"/>
              <a:t>theory </a:t>
            </a:r>
            <a:r>
              <a:rPr lang="en-US" dirty="0"/>
              <a:t>explains through an integrated set of principles that </a:t>
            </a:r>
            <a:r>
              <a:rPr lang="en-US" i="1" dirty="0"/>
              <a:t>organizes</a:t>
            </a:r>
            <a:r>
              <a:rPr lang="en-US" dirty="0"/>
              <a:t> observations and </a:t>
            </a:r>
            <a:r>
              <a:rPr lang="en-US" i="1" dirty="0"/>
              <a:t>predicts</a:t>
            </a:r>
            <a:r>
              <a:rPr lang="en-US" dirty="0"/>
              <a:t> behaviors or events.</a:t>
            </a:r>
          </a:p>
          <a:p>
            <a:endParaRPr lang="en-US" dirty="0"/>
          </a:p>
          <a:p>
            <a:r>
              <a:rPr lang="en-US" dirty="0"/>
              <a:t>Theories are generally highly researched, rigorously tested frameworks that organize multiple studies under one umbrella of ideas.  Not just educated guesses.</a:t>
            </a:r>
          </a:p>
          <a:p>
            <a:endParaRPr lang="en-US" dirty="0"/>
          </a:p>
          <a:p>
            <a:r>
              <a:rPr lang="en-US" dirty="0"/>
              <a:t>Good theories explain by:</a:t>
            </a:r>
          </a:p>
          <a:p>
            <a:pPr lvl="2" fontAlgn="base"/>
            <a:r>
              <a:rPr lang="en-US" dirty="0"/>
              <a:t>1. Organizing and linking observed facts</a:t>
            </a:r>
          </a:p>
          <a:p>
            <a:pPr lvl="2" fontAlgn="base"/>
            <a:r>
              <a:rPr lang="en-US" dirty="0"/>
              <a:t>2. Implying hypotheses that offer testable predictions and sometimes practical applications</a:t>
            </a:r>
          </a:p>
          <a:p>
            <a:pPr lvl="2" fontAlgn="base"/>
            <a:endParaRPr lang="en-US" dirty="0"/>
          </a:p>
          <a:p>
            <a:pPr lvl="2" fontAlgn="base"/>
            <a:r>
              <a:rPr lang="en-US" dirty="0"/>
              <a:t>Example: We observe over and over that people with depression describe their past, present and future in gloomy terms.</a:t>
            </a:r>
          </a:p>
          <a:p>
            <a:pPr lvl="2" fontAlgn="base"/>
            <a:endParaRPr lang="en-US" dirty="0"/>
          </a:p>
          <a:p>
            <a:pPr lvl="2" fontAlgn="base"/>
            <a:r>
              <a:rPr lang="en-US" dirty="0"/>
              <a:t>Theory = At the heart of depression lies low self-esteem</a:t>
            </a:r>
          </a:p>
        </p:txBody>
      </p:sp>
      <p:sp>
        <p:nvSpPr>
          <p:cNvPr id="4" name="Slide Number Placeholder 3"/>
          <p:cNvSpPr>
            <a:spLocks noGrp="1"/>
          </p:cNvSpPr>
          <p:nvPr>
            <p:ph type="sldNum" sz="quarter" idx="10"/>
          </p:nvPr>
        </p:nvSpPr>
        <p:spPr/>
        <p:txBody>
          <a:bodyPr/>
          <a:lstStyle/>
          <a:p>
            <a:fld id="{C405D3FA-A5B5-4845-A7CB-79FE24D155CB}" type="slidenum">
              <a:rPr lang="en-US" smtClean="0"/>
              <a:pPr/>
              <a:t>28</a:t>
            </a:fld>
            <a:endParaRPr lang="en-US"/>
          </a:p>
        </p:txBody>
      </p:sp>
    </p:spTree>
    <p:extLst>
      <p:ext uri="{BB962C8B-B14F-4D97-AF65-F5344CB8AC3E}">
        <p14:creationId xmlns:p14="http://schemas.microsoft.com/office/powerpoint/2010/main" val="161867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dirty="0"/>
              <a:t>A good theory produces </a:t>
            </a:r>
            <a:r>
              <a:rPr lang="en-US" b="1" dirty="0"/>
              <a:t>testable predictions</a:t>
            </a:r>
            <a:r>
              <a:rPr lang="en-US" dirty="0"/>
              <a:t>: </a:t>
            </a:r>
            <a:r>
              <a:rPr lang="en-US" b="1" dirty="0"/>
              <a:t>hypotheses</a:t>
            </a:r>
            <a:endParaRPr lang="en-US" dirty="0"/>
          </a:p>
          <a:p>
            <a:pPr fontAlgn="base"/>
            <a:endParaRPr lang="en-US" dirty="0"/>
          </a:p>
          <a:p>
            <a:pPr fontAlgn="base"/>
            <a:r>
              <a:rPr lang="en-US" dirty="0"/>
              <a:t>By testing, rejecting or revising the originally theory about low self-esteem leads to depression, this allows for predications to give direction to research</a:t>
            </a:r>
          </a:p>
          <a:p>
            <a:pPr fontAlgn="base"/>
            <a:endParaRPr lang="en-US" dirty="0"/>
          </a:p>
          <a:p>
            <a:pPr fontAlgn="base"/>
            <a:r>
              <a:rPr lang="en-US" dirty="0"/>
              <a:t>In psychology, a hypothesis is a statement of relationship between or among variables.  Psychologists generate these statements after researching what other scientists have learned and observing variables in the environment.  </a:t>
            </a:r>
          </a:p>
          <a:p>
            <a:pPr fontAlgn="base"/>
            <a:endParaRPr lang="en-US" dirty="0"/>
          </a:p>
          <a:p>
            <a:pPr fontAlgn="base"/>
            <a:r>
              <a:rPr lang="en-US" dirty="0"/>
              <a:t>The psychological hypothesis may vary from a biological or physics hypotheses as an “educated guess”</a:t>
            </a:r>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29</a:t>
            </a:fld>
            <a:endParaRPr lang="en-US"/>
          </a:p>
        </p:txBody>
      </p:sp>
    </p:spTree>
    <p:extLst>
      <p:ext uri="{BB962C8B-B14F-4D97-AF65-F5344CB8AC3E}">
        <p14:creationId xmlns:p14="http://schemas.microsoft.com/office/powerpoint/2010/main" val="998507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dirty="0"/>
              <a:t>Bias can form with subjective observations.  To check on psychologists’ biases they can report their research with precise </a:t>
            </a:r>
            <a:r>
              <a:rPr lang="en-US" b="1" dirty="0"/>
              <a:t>operational definitions</a:t>
            </a:r>
            <a:r>
              <a:rPr lang="en-US" dirty="0"/>
              <a:t> of procedures &amp; concepts to define research variables.</a:t>
            </a:r>
          </a:p>
          <a:p>
            <a:pPr fontAlgn="base"/>
            <a:endParaRPr lang="en-US" dirty="0"/>
          </a:p>
          <a:p>
            <a:pPr fontAlgn="base"/>
            <a:r>
              <a:rPr lang="en-US" dirty="0"/>
              <a:t>Important part of the research study because it defines what the researcher will be observing and manipulating.  </a:t>
            </a:r>
          </a:p>
          <a:p>
            <a:pPr fontAlgn="base"/>
            <a:endParaRPr lang="en-US" dirty="0"/>
          </a:p>
          <a:p>
            <a:pPr fontAlgn="base"/>
            <a:r>
              <a:rPr lang="en-US" dirty="0"/>
              <a:t>Operational definitions need to be </a:t>
            </a:r>
            <a:r>
              <a:rPr lang="en-US" i="1" dirty="0"/>
              <a:t>manageable and measurable</a:t>
            </a:r>
            <a:r>
              <a:rPr lang="en-US" dirty="0"/>
              <a:t>.  If not, the research will be difficult to conduct.  Experiments are more likely to be replicated effectively if clear operational definitions are used.  </a:t>
            </a:r>
          </a:p>
          <a:p>
            <a:pPr fontAlgn="base"/>
            <a:endParaRPr lang="en-US" b="1" dirty="0"/>
          </a:p>
          <a:p>
            <a:pPr fontAlgn="base"/>
            <a:r>
              <a:rPr lang="en-US" b="1" dirty="0"/>
              <a:t>Replication </a:t>
            </a:r>
            <a:r>
              <a:rPr lang="en-US" dirty="0"/>
              <a:t>is the main goal of all good research.  Replication allows researchers to test hypotheses with other samples from other populations so that results can be generalized or have </a:t>
            </a:r>
            <a:r>
              <a:rPr lang="en-US" i="1" dirty="0" err="1"/>
              <a:t>generalizability</a:t>
            </a:r>
            <a:r>
              <a:rPr lang="en-US" dirty="0"/>
              <a:t> (what degree the results of a study can be applied to different types of populations).</a:t>
            </a:r>
          </a:p>
          <a:p>
            <a:endParaRPr lang="en-US" dirty="0"/>
          </a:p>
          <a:p>
            <a:r>
              <a:rPr lang="en-US" dirty="0"/>
              <a:t>**We can test our hypotheses and refine our theories using </a:t>
            </a:r>
            <a:r>
              <a:rPr lang="en-US" b="1" dirty="0"/>
              <a:t>descriptive research methods (</a:t>
            </a:r>
            <a:r>
              <a:rPr lang="en-US" dirty="0"/>
              <a:t>case studies, surveys, or naturalistic observations), </a:t>
            </a:r>
            <a:r>
              <a:rPr lang="en-US" b="1" dirty="0" err="1"/>
              <a:t>correlational</a:t>
            </a:r>
            <a:r>
              <a:rPr lang="en-US" b="1" dirty="0"/>
              <a:t> research methods</a:t>
            </a:r>
            <a:r>
              <a:rPr lang="en-US" dirty="0"/>
              <a:t> (which associate different factors),</a:t>
            </a:r>
            <a:r>
              <a:rPr lang="en-US" b="1" dirty="0"/>
              <a:t> and experimental research methods</a:t>
            </a:r>
            <a:r>
              <a:rPr lang="en-US" dirty="0"/>
              <a:t> (manipulate factors to discover their efforts)</a:t>
            </a:r>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30</a:t>
            </a:fld>
            <a:endParaRPr lang="en-US"/>
          </a:p>
        </p:txBody>
      </p:sp>
    </p:spTree>
    <p:extLst>
      <p:ext uri="{BB962C8B-B14F-4D97-AF65-F5344CB8AC3E}">
        <p14:creationId xmlns:p14="http://schemas.microsoft.com/office/powerpoint/2010/main" val="3540879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31</a:t>
            </a:fld>
            <a:endParaRPr lang="en-US"/>
          </a:p>
        </p:txBody>
      </p:sp>
    </p:spTree>
    <p:extLst>
      <p:ext uri="{BB962C8B-B14F-4D97-AF65-F5344CB8AC3E}">
        <p14:creationId xmlns:p14="http://schemas.microsoft.com/office/powerpoint/2010/main" val="1033054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**Naturalistic Observation</a:t>
            </a:r>
            <a:r>
              <a:rPr lang="en-US" dirty="0"/>
              <a:t> (records behavior in natural environments)</a:t>
            </a:r>
          </a:p>
          <a:p>
            <a:pPr fontAlgn="base"/>
            <a:endParaRPr lang="en-US" dirty="0"/>
          </a:p>
          <a:p>
            <a:pPr fontAlgn="base"/>
            <a:r>
              <a:rPr lang="en-US" dirty="0"/>
              <a:t>Examples: watching chimpanzees in the jungle, recording racial differences in students’ seating in the cafeteria, observing the pace of life in different cultures &amp; climates</a:t>
            </a:r>
          </a:p>
          <a:p>
            <a:pPr fontAlgn="base"/>
            <a:endParaRPr lang="en-US" dirty="0"/>
          </a:p>
          <a:p>
            <a:pPr fontAlgn="base"/>
            <a:r>
              <a:rPr lang="en-US" dirty="0"/>
              <a:t>Does not </a:t>
            </a:r>
            <a:r>
              <a:rPr lang="en-US" i="1" dirty="0"/>
              <a:t>explain </a:t>
            </a:r>
            <a:r>
              <a:rPr lang="en-US" dirty="0"/>
              <a:t>behavior, it describes it.</a:t>
            </a:r>
          </a:p>
          <a:p>
            <a:pPr fontAlgn="base"/>
            <a:endParaRPr lang="en-US" dirty="0"/>
          </a:p>
          <a:p>
            <a:pPr fontAlgn="base"/>
            <a:r>
              <a:rPr lang="en-US" dirty="0"/>
              <a:t>Offers interesting snapshots of everyday life, but it does so without controlling for all the factors that may influence behavior (i.e. observe the pace of life In various places, but ignore what makes people walk faster than others in the culture)</a:t>
            </a:r>
          </a:p>
          <a:p>
            <a:pPr fontAlgn="base"/>
            <a:endParaRPr lang="en-US" dirty="0"/>
          </a:p>
          <a:p>
            <a:pPr fontAlgn="base"/>
            <a:r>
              <a:rPr lang="en-US" dirty="0"/>
              <a:t>Can provide data for correlational research, like surveys can</a:t>
            </a:r>
          </a:p>
          <a:p>
            <a:endParaRPr lang="en-US" dirty="0"/>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34</a:t>
            </a:fld>
            <a:endParaRPr lang="en-US"/>
          </a:p>
        </p:txBody>
      </p:sp>
    </p:spTree>
    <p:extLst>
      <p:ext uri="{BB962C8B-B14F-4D97-AF65-F5344CB8AC3E}">
        <p14:creationId xmlns:p14="http://schemas.microsoft.com/office/powerpoint/2010/main" val="2962087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Survey</a:t>
            </a:r>
            <a:r>
              <a:rPr lang="en-US" dirty="0"/>
              <a:t> (looks at many cases in less depth)</a:t>
            </a:r>
          </a:p>
          <a:p>
            <a:pPr fontAlgn="base"/>
            <a:endParaRPr lang="en-US" dirty="0"/>
          </a:p>
          <a:p>
            <a:pPr fontAlgn="base"/>
            <a:r>
              <a:rPr lang="en-US" dirty="0"/>
              <a:t>Used when wanting to estimate, from a representative sample of people, the attitudes or reported behaviors of a whole population.</a:t>
            </a:r>
          </a:p>
          <a:p>
            <a:pPr fontAlgn="base"/>
            <a:endParaRPr lang="en-US" dirty="0"/>
          </a:p>
          <a:p>
            <a:pPr fontAlgn="base"/>
            <a:r>
              <a:rPr lang="en-US" dirty="0"/>
              <a:t>Asking questions are tricky, and the answers often depend on the ways questions are worded and respondents are chosen</a:t>
            </a:r>
          </a:p>
          <a:p>
            <a:pPr fontAlgn="base"/>
            <a:endParaRPr lang="en-US" b="1" dirty="0"/>
          </a:p>
          <a:p>
            <a:pPr fontAlgn="base"/>
            <a:r>
              <a:rPr lang="en-US" b="1" dirty="0"/>
              <a:t>Wording effects</a:t>
            </a:r>
            <a:endParaRPr lang="en-US" dirty="0"/>
          </a:p>
          <a:p>
            <a:pPr fontAlgn="base"/>
            <a:r>
              <a:rPr lang="en-US" dirty="0"/>
              <a:t>Even subtle changes in the order or wording of questions can have major effects.</a:t>
            </a:r>
          </a:p>
          <a:p>
            <a:pPr fontAlgn="base"/>
            <a:endParaRPr lang="en-US" dirty="0"/>
          </a:p>
          <a:p>
            <a:pPr fontAlgn="base"/>
            <a:r>
              <a:rPr lang="en-US" dirty="0"/>
              <a:t>Ex: Should cigarette ads or pornography be allowed on television? People are much more likely to approve “no allowing” such things than “forbidding” or “censoring” them.  </a:t>
            </a:r>
          </a:p>
          <a:p>
            <a:pPr fontAlgn="base"/>
            <a:r>
              <a:rPr lang="en-US" dirty="0"/>
              <a:t>.</a:t>
            </a:r>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37</a:t>
            </a:fld>
            <a:endParaRPr lang="en-US"/>
          </a:p>
        </p:txBody>
      </p:sp>
    </p:spTree>
    <p:extLst>
      <p:ext uri="{BB962C8B-B14F-4D97-AF65-F5344CB8AC3E}">
        <p14:creationId xmlns:p14="http://schemas.microsoft.com/office/powerpoint/2010/main" val="4161997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45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899CCC72-0402-48A8-A54A-CA814C727357}" type="slidenum">
              <a:rPr lang="en-US" altLang="en-US"/>
              <a:pPr algn="r" eaLnBrk="1" hangingPunct="1">
                <a:spcBef>
                  <a:spcPct val="0"/>
                </a:spcBef>
              </a:pPr>
              <a:t>40</a:t>
            </a:fld>
            <a:endParaRPr lang="en-US" altLang="en-US"/>
          </a:p>
        </p:txBody>
      </p:sp>
    </p:spTree>
    <p:extLst>
      <p:ext uri="{BB962C8B-B14F-4D97-AF65-F5344CB8AC3E}">
        <p14:creationId xmlns:p14="http://schemas.microsoft.com/office/powerpoint/2010/main" val="693207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Random Sampling </a:t>
            </a:r>
            <a:endParaRPr lang="en-US" dirty="0"/>
          </a:p>
          <a:p>
            <a:pPr fontAlgn="base"/>
            <a:r>
              <a:rPr lang="en-US" dirty="0"/>
              <a:t>Involves choosing at random participants from a larger population (for surveys, interviews, experiments, etc…) to generate a representative sample to generalize results with a smaller group of the public or larger group</a:t>
            </a:r>
          </a:p>
          <a:p>
            <a:pPr fontAlgn="base"/>
            <a:endParaRPr lang="en-US" dirty="0"/>
          </a:p>
          <a:p>
            <a:pPr fontAlgn="base"/>
            <a:r>
              <a:rPr lang="en-US" dirty="0"/>
              <a:t>Random sample = every person in the group has an equal chance of participating</a:t>
            </a:r>
          </a:p>
          <a:p>
            <a:pPr fontAlgn="base"/>
            <a:endParaRPr lang="en-US" dirty="0"/>
          </a:p>
          <a:p>
            <a:pPr fontAlgn="base"/>
            <a:r>
              <a:rPr lang="en-US" dirty="0"/>
              <a:t>Example: Drawing 5 names out of a hat to participate in an experiment or flipping a coin to see who will participate (heads = yes to participate; tails = no to participate)</a:t>
            </a:r>
          </a:p>
          <a:p>
            <a:endParaRPr lang="en-US" b="1" dirty="0"/>
          </a:p>
          <a:p>
            <a:r>
              <a:rPr lang="en-US" b="1" dirty="0"/>
              <a:t>Random assignment</a:t>
            </a:r>
            <a:r>
              <a:rPr lang="en-US" dirty="0"/>
              <a:t> = Involves taking a randomly chosen sample and assigning the participants at random to either the experimental or control group of an experiment.  Random assignment only applies to experiments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41</a:t>
            </a:fld>
            <a:endParaRPr lang="en-US"/>
          </a:p>
        </p:txBody>
      </p:sp>
    </p:spTree>
    <p:extLst>
      <p:ext uri="{BB962C8B-B14F-4D97-AF65-F5344CB8AC3E}">
        <p14:creationId xmlns:p14="http://schemas.microsoft.com/office/powerpoint/2010/main" val="16890681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B7041032-7A25-4BFA-B704-2CEACEE59C4B}" type="slidenum">
              <a:rPr lang="en-US" altLang="en-US"/>
              <a:pPr algn="r" eaLnBrk="1" hangingPunct="1">
                <a:spcBef>
                  <a:spcPct val="0"/>
                </a:spcBef>
              </a:pPr>
              <a:t>42</a:t>
            </a:fld>
            <a:endParaRPr lang="en-US" alt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3974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6D5FD25C-565B-4CE4-92BF-396B3460D0FE}" type="slidenum">
              <a:rPr lang="en-US" altLang="en-US"/>
              <a:pPr algn="r" eaLnBrk="1" hangingPunct="1">
                <a:spcBef>
                  <a:spcPct val="0"/>
                </a:spcBef>
              </a:pPr>
              <a:t>43</a:t>
            </a:fld>
            <a:endParaRPr lang="en-US" alt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029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How do psychologists observe and describe behavior?</a:t>
            </a:r>
          </a:p>
          <a:p>
            <a:pPr fontAlgn="base"/>
            <a:r>
              <a:rPr lang="en-US" b="1" dirty="0"/>
              <a:t>Case study</a:t>
            </a:r>
            <a:r>
              <a:rPr lang="en-US" dirty="0"/>
              <a:t> (examines one individual in depth in hopes of revealing things true of us all)</a:t>
            </a:r>
          </a:p>
          <a:p>
            <a:pPr fontAlgn="base"/>
            <a:endParaRPr lang="en-US" dirty="0"/>
          </a:p>
          <a:p>
            <a:pPr fontAlgn="base"/>
            <a:r>
              <a:rPr lang="en-US" dirty="0"/>
              <a:t>Suggest directions for further study and they show us what </a:t>
            </a:r>
            <a:r>
              <a:rPr lang="en-US" i="1" dirty="0"/>
              <a:t>can </a:t>
            </a:r>
            <a:r>
              <a:rPr lang="en-US" dirty="0"/>
              <a:t>happen.  </a:t>
            </a:r>
          </a:p>
          <a:p>
            <a:pPr fontAlgn="base"/>
            <a:endParaRPr lang="en-US" dirty="0"/>
          </a:p>
          <a:p>
            <a:pPr fontAlgn="base"/>
            <a:r>
              <a:rPr lang="en-US" dirty="0"/>
              <a:t>Results can be misleading if the individual being studied is atypical/unique.</a:t>
            </a:r>
          </a:p>
          <a:p>
            <a:pPr fontAlgn="base"/>
            <a:endParaRPr lang="en-US" b="1" dirty="0"/>
          </a:p>
          <a:p>
            <a:pPr fontAlgn="base"/>
            <a:r>
              <a:rPr lang="en-US" b="1" dirty="0"/>
              <a:t>Examples</a:t>
            </a:r>
            <a:r>
              <a:rPr lang="en-US" dirty="0"/>
              <a:t>: Studies of a few chimpanzees have revealed their capacity for understanding and language</a:t>
            </a:r>
          </a:p>
          <a:p>
            <a:pPr lvl="2" fontAlgn="base"/>
            <a:r>
              <a:rPr lang="en-US" b="1" dirty="0" err="1"/>
              <a:t>Psychoanalysist</a:t>
            </a:r>
            <a:r>
              <a:rPr lang="en-US" dirty="0"/>
              <a:t>:</a:t>
            </a:r>
            <a:r>
              <a:rPr lang="en-US" b="1" dirty="0"/>
              <a:t> Freud, Carl Jung </a:t>
            </a:r>
            <a:r>
              <a:rPr lang="en-US" dirty="0"/>
              <a:t>developed their theories of human personality based on case studies</a:t>
            </a:r>
          </a:p>
          <a:p>
            <a:pPr lvl="2" fontAlgn="base"/>
            <a:endParaRPr lang="en-US" dirty="0"/>
          </a:p>
          <a:p>
            <a:pPr lvl="2" fontAlgn="base"/>
            <a:r>
              <a:rPr lang="en-US" b="1" dirty="0" err="1"/>
              <a:t>Behavorists</a:t>
            </a:r>
            <a:r>
              <a:rPr lang="en-US" dirty="0"/>
              <a:t>: John Watson and Rosalie Rayner conducted an intensive experiment known as the “Little Albert” study to demonstrate classical conditioned emotions.  Little Albert was trained to fear white, furry objects by associating those objects with a loud noise.</a:t>
            </a:r>
          </a:p>
          <a:p>
            <a:pPr lvl="2" fontAlgn="base"/>
            <a:endParaRPr lang="en-US" dirty="0"/>
          </a:p>
          <a:p>
            <a:r>
              <a:rPr lang="en-US" b="1" dirty="0"/>
              <a:t>	Neuroscience</a:t>
            </a:r>
            <a:r>
              <a:rPr lang="en-US" dirty="0"/>
              <a:t>:</a:t>
            </a:r>
            <a:r>
              <a:rPr lang="en-US" b="1" dirty="0"/>
              <a:t> Paul </a:t>
            </a:r>
            <a:r>
              <a:rPr lang="en-US" b="1" dirty="0" err="1"/>
              <a:t>Broca</a:t>
            </a:r>
            <a:r>
              <a:rPr lang="en-US" dirty="0"/>
              <a:t> had a patient who could only utter one 	syllable: “tan” Upon Tan’s death, </a:t>
            </a:r>
            <a:r>
              <a:rPr lang="en-US" dirty="0" err="1"/>
              <a:t>Broca</a:t>
            </a:r>
            <a:r>
              <a:rPr lang="en-US" dirty="0"/>
              <a:t> studied the patient’s brain, 	hypothesizing that the damaged area was where our ability to speak 	lies.  </a:t>
            </a:r>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44</a:t>
            </a:fld>
            <a:endParaRPr lang="en-US"/>
          </a:p>
        </p:txBody>
      </p:sp>
    </p:spTree>
    <p:extLst>
      <p:ext uri="{BB962C8B-B14F-4D97-AF65-F5344CB8AC3E}">
        <p14:creationId xmlns:p14="http://schemas.microsoft.com/office/powerpoint/2010/main" val="2587540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C333853F-6996-4405-8EE4-1108D5945FC5}" type="slidenum">
              <a:rPr lang="en-US" altLang="en-US">
                <a:latin typeface="Times New Roman" panose="02020603050405020304" pitchFamily="18" charset="0"/>
              </a:rPr>
              <a:pPr algn="r" eaLnBrk="1" hangingPunct="1">
                <a:spcBef>
                  <a:spcPct val="0"/>
                </a:spcBef>
              </a:pPr>
              <a:t>45</a:t>
            </a:fld>
            <a:endParaRPr lang="en-US" altLang="en-US">
              <a:latin typeface="Times New Roman" panose="02020603050405020304" pitchFamily="18" charset="0"/>
            </a:endParaRPr>
          </a:p>
        </p:txBody>
      </p:sp>
      <p:sp>
        <p:nvSpPr>
          <p:cNvPr id="16387" name="Rectangle 2"/>
          <p:cNvSpPr>
            <a:spLocks noGrp="1" noRot="1" noChangeAspect="1" noChangeArrowheads="1" noTextEdit="1"/>
          </p:cNvSpPr>
          <p:nvPr>
            <p:ph type="sldImg"/>
          </p:nvPr>
        </p:nvSpPr>
        <p:spPr>
          <a:solidFill>
            <a:srgbClr val="FFFFFF"/>
          </a:solidFill>
          <a:ln/>
        </p:spPr>
      </p:sp>
      <p:sp>
        <p:nvSpPr>
          <p:cNvPr id="16388"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82059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A350EF00-12AB-4555-846C-BF19D708EE1C}" type="slidenum">
              <a:rPr lang="en-US" altLang="en-US">
                <a:latin typeface="Times New Roman" panose="02020603050405020304" pitchFamily="18" charset="0"/>
              </a:rPr>
              <a:pPr algn="r" eaLnBrk="1" hangingPunct="1">
                <a:spcBef>
                  <a:spcPct val="0"/>
                </a:spcBef>
              </a:pPr>
              <a:t>48</a:t>
            </a:fld>
            <a:endParaRPr lang="en-US" altLang="en-US">
              <a:latin typeface="Times New Roman" panose="02020603050405020304" pitchFamily="18" charset="0"/>
            </a:endParaRPr>
          </a:p>
        </p:txBody>
      </p:sp>
      <p:sp>
        <p:nvSpPr>
          <p:cNvPr id="11267" name="Rectangle 2"/>
          <p:cNvSpPr>
            <a:spLocks noGrp="1" noRot="1" noChangeAspect="1" noChangeArrowheads="1" noTextEdit="1"/>
          </p:cNvSpPr>
          <p:nvPr>
            <p:ph type="sldImg"/>
          </p:nvPr>
        </p:nvSpPr>
        <p:spPr>
          <a:solidFill>
            <a:srgbClr val="FFFFFF"/>
          </a:solidFill>
          <a:ln/>
        </p:spPr>
      </p:sp>
      <p:sp>
        <p:nvSpPr>
          <p:cNvPr id="11268"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0395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9B49F609-CB9D-4BB6-85E6-36ED07B66105}" type="slidenum">
              <a:rPr lang="en-US" altLang="en-US">
                <a:latin typeface="Times New Roman" panose="02020603050405020304" pitchFamily="18" charset="0"/>
              </a:rPr>
              <a:pPr algn="r" eaLnBrk="1" hangingPunct="1">
                <a:spcBef>
                  <a:spcPct val="0"/>
                </a:spcBef>
              </a:pPr>
              <a:t>51</a:t>
            </a:fld>
            <a:endParaRPr lang="en-US" altLang="en-US">
              <a:latin typeface="Times New Roman" panose="02020603050405020304" pitchFamily="18"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3618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6196">
              <a:defRPr/>
            </a:pPr>
            <a:r>
              <a:rPr lang="en-US" dirty="0"/>
              <a:t>Tendency upon hearing about research findings (and many other things) to think that they knew it all along.</a:t>
            </a:r>
          </a:p>
          <a:p>
            <a:endParaRPr lang="en-US" dirty="0"/>
          </a:p>
          <a:p>
            <a:pPr rtl="0" fontAlgn="base"/>
            <a:r>
              <a:rPr lang="en-US" b="1" dirty="0"/>
              <a:t>Hindsight Bias and Judgmental Overconfidence</a:t>
            </a:r>
            <a:r>
              <a:rPr lang="en-US" dirty="0"/>
              <a:t> illustrate why we cannot rely solely on intuition and common sense…need psychological research to provide definitive results based on experimentation and observation</a:t>
            </a:r>
          </a:p>
          <a:p>
            <a:pPr lvl="1" rtl="0" fontAlgn="base"/>
            <a:r>
              <a:rPr lang="en-US" b="1" dirty="0"/>
              <a:t>Hindsight Bias:</a:t>
            </a:r>
            <a:r>
              <a:rPr lang="en-US" dirty="0"/>
              <a:t> the tendency to believe, after learning an outcome, that one would have foreseen it (aka </a:t>
            </a:r>
            <a:r>
              <a:rPr lang="en-US" i="1" dirty="0"/>
              <a:t>I knew it all along </a:t>
            </a:r>
            <a:r>
              <a:rPr lang="en-US" dirty="0"/>
              <a:t>phenomenon)</a:t>
            </a:r>
          </a:p>
          <a:p>
            <a:pPr lvl="2" rtl="0" fontAlgn="base"/>
            <a:r>
              <a:rPr lang="en-US" dirty="0"/>
              <a:t>Ex: Separation weakens romantic attraction (out of sight, out of mind) vs. Separation strengthens romantic attraction (absence makes the heart grow fonder). Both statements are easily imaginable/common sense. That leads to a problem because which theory is true?</a:t>
            </a:r>
          </a:p>
          <a:p>
            <a:pPr lvl="2" rtl="0" fontAlgn="base"/>
            <a:r>
              <a:rPr lang="en-US" dirty="0"/>
              <a:t>Ex: Criminal profiling of certain ethnic or racial groups could be more efficient in making arrests, but can also lead to false accusations and missed opportunities</a:t>
            </a:r>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89EF2601-8914-4809-A580-BF9F64CD7056}" type="slidenum">
              <a:rPr lang="en-US" altLang="en-US">
                <a:latin typeface="Times New Roman" panose="02020603050405020304" pitchFamily="18" charset="0"/>
              </a:rPr>
              <a:pPr algn="r" eaLnBrk="1" hangingPunct="1">
                <a:spcBef>
                  <a:spcPct val="0"/>
                </a:spcBef>
              </a:pPr>
              <a:t>53</a:t>
            </a:fld>
            <a:endParaRPr lang="en-US" altLang="en-US">
              <a:latin typeface="Times New Roman" panose="02020603050405020304" pitchFamily="18"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xfrm>
            <a:off x="914400" y="4343400"/>
            <a:ext cx="5029200" cy="4114800"/>
          </a:xfrm>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594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B8742E3E-A851-4286-83B6-F12F850CAA2F}" type="slidenum">
              <a:rPr lang="en-US" altLang="en-US">
                <a:latin typeface="Times New Roman" panose="02020603050405020304" pitchFamily="18" charset="0"/>
              </a:rPr>
              <a:pPr algn="r" eaLnBrk="1" hangingPunct="1">
                <a:spcBef>
                  <a:spcPct val="0"/>
                </a:spcBef>
              </a:pPr>
              <a:t>54</a:t>
            </a:fld>
            <a:endParaRPr lang="en-US" altLang="en-US">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b="1">
                <a:latin typeface="Arial" panose="020B0604020202020204" pitchFamily="34" charset="0"/>
                <a:cs typeface="Arial" panose="020B0604020202020204" pitchFamily="34" charset="0"/>
              </a:rPr>
              <a:t>OBJECTIVE 8| Describe positive and negative correlations and explain how correlational measures can aid the process of prediction.</a:t>
            </a:r>
          </a:p>
        </p:txBody>
      </p:sp>
    </p:spTree>
    <p:extLst>
      <p:ext uri="{BB962C8B-B14F-4D97-AF65-F5344CB8AC3E}">
        <p14:creationId xmlns:p14="http://schemas.microsoft.com/office/powerpoint/2010/main" val="515946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55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56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57</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58</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59</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60</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 -</a:t>
            </a:r>
          </a:p>
        </p:txBody>
      </p:sp>
      <p:sp>
        <p:nvSpPr>
          <p:cNvPr id="4" name="Slide Number Placeholder 3"/>
          <p:cNvSpPr>
            <a:spLocks noGrp="1"/>
          </p:cNvSpPr>
          <p:nvPr>
            <p:ph type="sldNum" sz="quarter" idx="10"/>
          </p:nvPr>
        </p:nvSpPr>
        <p:spPr/>
        <p:txBody>
          <a:bodyPr/>
          <a:lstStyle/>
          <a:p>
            <a:fld id="{C405D3FA-A5B5-4845-A7CB-79FE24D155CB}" type="slidenum">
              <a:rPr lang="en-US" smtClean="0"/>
              <a:pPr/>
              <a:t>61</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number of the correlation coefficient represents the </a:t>
            </a:r>
            <a:r>
              <a:rPr lang="en-US" b="1" dirty="0"/>
              <a:t>strength</a:t>
            </a:r>
            <a:r>
              <a:rPr lang="en-US" dirty="0"/>
              <a:t> of the correlation. The sign (+ or -) represents the </a:t>
            </a:r>
            <a:r>
              <a:rPr lang="en-US" b="1" dirty="0"/>
              <a:t>direction</a:t>
            </a:r>
            <a:r>
              <a:rPr lang="en-US" dirty="0"/>
              <a:t> of the correlation.</a:t>
            </a:r>
          </a:p>
          <a:p>
            <a:endParaRPr lang="en-US" dirty="0"/>
          </a:p>
          <a:p>
            <a:r>
              <a:rPr lang="en-US" u="sng" dirty="0"/>
              <a:t>**</a:t>
            </a:r>
            <a:r>
              <a:rPr lang="en-US" b="1" u="sng" dirty="0"/>
              <a:t>Correlation does NOT prove CAUSATION</a:t>
            </a:r>
            <a:r>
              <a:rPr lang="en-US" u="sng" dirty="0"/>
              <a:t>! </a:t>
            </a:r>
            <a:endParaRPr lang="en-US" dirty="0"/>
          </a:p>
          <a:p>
            <a:pPr fontAlgn="base"/>
            <a:r>
              <a:rPr lang="en-US" dirty="0"/>
              <a:t>Just because there is an association (correlation) it does not </a:t>
            </a:r>
            <a:r>
              <a:rPr lang="en-US" b="1" i="1" dirty="0"/>
              <a:t>prove</a:t>
            </a:r>
            <a:r>
              <a:rPr lang="en-US" dirty="0"/>
              <a:t> anything!</a:t>
            </a:r>
          </a:p>
          <a:p>
            <a:pPr fontAlgn="base"/>
            <a:r>
              <a:rPr lang="en-US" dirty="0"/>
              <a:t>Correlation indicates the </a:t>
            </a:r>
            <a:r>
              <a:rPr lang="en-US" i="1" dirty="0"/>
              <a:t>possibility </a:t>
            </a:r>
            <a:r>
              <a:rPr lang="en-US" dirty="0"/>
              <a:t>of a cause-effect relationship, </a:t>
            </a:r>
            <a:r>
              <a:rPr lang="en-US" i="1" dirty="0"/>
              <a:t>but it does not prove causation</a:t>
            </a:r>
            <a:r>
              <a:rPr lang="en-US" dirty="0"/>
              <a:t>! Knowing two events are associated need not tell us anything about causation. </a:t>
            </a:r>
          </a:p>
          <a:p>
            <a:pPr fontAlgn="base"/>
            <a:endParaRPr lang="en-US" dirty="0"/>
          </a:p>
          <a:p>
            <a:pPr fontAlgn="base"/>
            <a:r>
              <a:rPr lang="en-US" dirty="0"/>
              <a:t>A third factor may be the cause of the correlation</a:t>
            </a:r>
          </a:p>
          <a:p>
            <a:pPr fontAlgn="base"/>
            <a:endParaRPr lang="en-US" dirty="0"/>
          </a:p>
          <a:p>
            <a:pPr fontAlgn="base"/>
            <a:r>
              <a:rPr lang="en-US" dirty="0"/>
              <a:t>Ex: Length of marriage correlates with hair loss in men. Does this mean that marriage causes men to lose their hair (or that balding men take better husbands)? In this case, as in many others, a third factor obviously explains the correlation: Golden anniversaries and baldness both accompany aging. </a:t>
            </a:r>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62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E3FA3089-DFA8-4BB4-8F46-0E1142C4D9E6}" type="slidenum">
              <a:rPr lang="en-US" altLang="en-US">
                <a:latin typeface="Times New Roman" panose="02020603050405020304" pitchFamily="18" charset="0"/>
              </a:rPr>
              <a:pPr algn="r" eaLnBrk="1" hangingPunct="1">
                <a:spcBef>
                  <a:spcPct val="0"/>
                </a:spcBef>
              </a:pPr>
              <a:t>64</a:t>
            </a:fld>
            <a:endParaRPr lang="en-US" altLang="en-US">
              <a:latin typeface="Times New Roman" panose="02020603050405020304"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14400" y="4343400"/>
            <a:ext cx="5029200" cy="4114800"/>
          </a:xfrm>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10596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F5F99366-145E-4DC4-8A87-28EC5F9F08CD}" type="slidenum">
              <a:rPr lang="en-US" altLang="en-US">
                <a:latin typeface="Times New Roman" panose="02020603050405020304" pitchFamily="18" charset="0"/>
              </a:rPr>
              <a:pPr algn="r" eaLnBrk="1" hangingPunct="1">
                <a:spcBef>
                  <a:spcPct val="0"/>
                </a:spcBef>
              </a:pPr>
              <a:t>65</a:t>
            </a:fld>
            <a:endParaRPr lang="en-US" altLang="en-US">
              <a:latin typeface="Times New Roman" panose="02020603050405020304" pitchFamily="18"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400" y="4343400"/>
            <a:ext cx="5029200" cy="4114800"/>
          </a:xfrm>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41985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66</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67</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0AD9A021-FB7C-4EBB-89DA-D80EE71F5A72}" type="slidenum">
              <a:rPr lang="en-US" altLang="en-US">
                <a:latin typeface="Times New Roman" panose="02020603050405020304" pitchFamily="18" charset="0"/>
              </a:rPr>
              <a:pPr algn="r" eaLnBrk="1" hangingPunct="1">
                <a:spcBef>
                  <a:spcPct val="0"/>
                </a:spcBef>
              </a:pPr>
              <a:t>69</a:t>
            </a:fld>
            <a:endParaRPr lang="en-US" altLang="en-US">
              <a:latin typeface="Times New Roman" panose="02020603050405020304" pitchFamily="18"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914400" y="4343400"/>
            <a:ext cx="5029200" cy="4114800"/>
          </a:xfrm>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91498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864C43D0-BA71-4BD5-8F70-900F8199BE51}" type="slidenum">
              <a:rPr lang="en-US" altLang="en-US">
                <a:latin typeface="Times New Roman" panose="02020603050405020304" pitchFamily="18" charset="0"/>
              </a:rPr>
              <a:pPr algn="r" eaLnBrk="1" hangingPunct="1">
                <a:spcBef>
                  <a:spcPct val="0"/>
                </a:spcBef>
              </a:pPr>
              <a:t>70</a:t>
            </a:fld>
            <a:endParaRPr lang="en-US" altLang="en-US">
              <a:latin typeface="Times New Roman" panose="02020603050405020304"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14400" y="4343400"/>
            <a:ext cx="5029200" cy="4114800"/>
          </a:xfrm>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5385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fontAlgn="base"/>
            <a:r>
              <a:rPr lang="en-US" u="sng" dirty="0"/>
              <a:t>What are illusory correlations?</a:t>
            </a:r>
            <a:endParaRPr lang="en-US" dirty="0"/>
          </a:p>
          <a:p>
            <a:pPr fontAlgn="base"/>
            <a:r>
              <a:rPr lang="en-US" dirty="0"/>
              <a:t>A perceived but nonexistent correlation is an </a:t>
            </a:r>
            <a:r>
              <a:rPr lang="en-US" b="1" u="sng" dirty="0"/>
              <a:t>illusory correlation</a:t>
            </a:r>
            <a:r>
              <a:rPr lang="en-US" u="sng" dirty="0"/>
              <a:t>.</a:t>
            </a:r>
            <a:r>
              <a:rPr lang="en-US" dirty="0"/>
              <a:t> </a:t>
            </a:r>
          </a:p>
          <a:p>
            <a:pPr fontAlgn="base"/>
            <a:endParaRPr lang="en-US" dirty="0"/>
          </a:p>
          <a:p>
            <a:pPr fontAlgn="base"/>
            <a:r>
              <a:rPr lang="en-US" dirty="0"/>
              <a:t>When we </a:t>
            </a:r>
            <a:r>
              <a:rPr lang="en-US" i="1" dirty="0"/>
              <a:t>believe</a:t>
            </a:r>
            <a:r>
              <a:rPr lang="en-US" dirty="0"/>
              <a:t> there is a relationship between two things, we are likely to </a:t>
            </a:r>
            <a:r>
              <a:rPr lang="en-US" i="1" dirty="0"/>
              <a:t>notice</a:t>
            </a:r>
            <a:r>
              <a:rPr lang="en-US" dirty="0"/>
              <a:t> and </a:t>
            </a:r>
            <a:r>
              <a:rPr lang="en-US" i="1" dirty="0"/>
              <a:t>recall</a:t>
            </a:r>
            <a:r>
              <a:rPr lang="en-US" dirty="0"/>
              <a:t> instances that confirm our belief.</a:t>
            </a:r>
          </a:p>
          <a:p>
            <a:pPr fontAlgn="base"/>
            <a:endParaRPr lang="en-US" dirty="0"/>
          </a:p>
          <a:p>
            <a:pPr fontAlgn="base"/>
            <a:r>
              <a:rPr lang="en-US" dirty="0"/>
              <a:t>Instead of making decisions based on all available evidence, we have a tendency to make judgments based on intuition or illusory correlations</a:t>
            </a:r>
          </a:p>
          <a:p>
            <a:pPr fontAlgn="base"/>
            <a:endParaRPr lang="en-US" dirty="0"/>
          </a:p>
          <a:p>
            <a:pPr fontAlgn="base"/>
            <a:r>
              <a:rPr lang="en-US" dirty="0"/>
              <a:t>We notice random coincidences and may forget there are random and instead see them as correlated</a:t>
            </a:r>
          </a:p>
          <a:p>
            <a:pPr fontAlgn="base"/>
            <a:endParaRPr lang="en-US" dirty="0"/>
          </a:p>
          <a:p>
            <a:pPr fontAlgn="base"/>
            <a:r>
              <a:rPr lang="en-US" dirty="0"/>
              <a:t>Illusory correlation help explain many superstitious beliefs, such as the presumption that infertile couples who adopt become more likely to conceive. Couples who conceive after adopting capture our attention and thus have more confirming evidence and research. We’re less likely to notice those who adopt and never conceive or those who conceive without adopting and thus have less evidence and research focused on the other factors. </a:t>
            </a:r>
          </a:p>
          <a:p>
            <a:pPr fontAlgn="base"/>
            <a:endParaRPr lang="en-US" b="1" dirty="0"/>
          </a:p>
          <a:p>
            <a:pPr fontAlgn="base"/>
            <a:r>
              <a:rPr lang="en-US" b="1" dirty="0"/>
              <a:t>Illusory correlation</a:t>
            </a:r>
            <a:r>
              <a:rPr lang="en-US" dirty="0"/>
              <a:t> occurs when we over-rely on one factor and ignore equally essentially information in other factors.</a:t>
            </a:r>
          </a:p>
          <a:p>
            <a:pPr fontAlgn="base"/>
            <a:endParaRPr lang="en-US" b="1" dirty="0"/>
          </a:p>
          <a:p>
            <a:pPr fontAlgn="base"/>
            <a:r>
              <a:rPr lang="en-US" b="1" dirty="0"/>
              <a:t>Ex: </a:t>
            </a:r>
            <a:r>
              <a:rPr lang="en-US" dirty="0"/>
              <a:t>Sugar makes children hyperactive, getting a chill and wet causes people to catch a cold, changes in the weather trigger arthritis pain</a:t>
            </a:r>
          </a:p>
        </p:txBody>
      </p:sp>
      <p:sp>
        <p:nvSpPr>
          <p:cNvPr id="4" name="Slide Number Placeholder 3"/>
          <p:cNvSpPr>
            <a:spLocks noGrp="1"/>
          </p:cNvSpPr>
          <p:nvPr>
            <p:ph type="sldNum" sz="quarter" idx="10"/>
          </p:nvPr>
        </p:nvSpPr>
        <p:spPr/>
        <p:txBody>
          <a:bodyPr/>
          <a:lstStyle/>
          <a:p>
            <a:fld id="{C405D3FA-A5B5-4845-A7CB-79FE24D155CB}" type="slidenum">
              <a:rPr lang="en-US" smtClean="0"/>
              <a:pPr/>
              <a:t>71</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Perceiving Order in Random Events</a:t>
            </a:r>
            <a:endParaRPr lang="en-US" dirty="0"/>
          </a:p>
          <a:p>
            <a:pPr fontAlgn="base"/>
            <a:r>
              <a:rPr lang="en-US" i="1" dirty="0"/>
              <a:t>Random sequences often don’t look random</a:t>
            </a:r>
            <a:r>
              <a:rPr lang="en-US" dirty="0"/>
              <a:t>. </a:t>
            </a:r>
          </a:p>
          <a:p>
            <a:pPr fontAlgn="base"/>
            <a:endParaRPr lang="en-US" dirty="0"/>
          </a:p>
          <a:p>
            <a:pPr fontAlgn="base"/>
            <a:r>
              <a:rPr lang="en-US" dirty="0"/>
              <a:t>Ex: Flipping a coin six times will give you the same chance that you would flip head/tails ½ the time, all heads, or alternating heads/tails</a:t>
            </a:r>
          </a:p>
          <a:p>
            <a:pPr fontAlgn="base"/>
            <a:endParaRPr lang="en-US" dirty="0"/>
          </a:p>
          <a:p>
            <a:pPr fontAlgn="base"/>
            <a:r>
              <a:rPr lang="en-US" dirty="0"/>
              <a:t>A poker hand of 10 through ace (all hearts) would be no more or less likely than any other specific hand of cards</a:t>
            </a:r>
          </a:p>
          <a:p>
            <a:pPr fontAlgn="base"/>
            <a:endParaRPr lang="en-US" dirty="0"/>
          </a:p>
          <a:p>
            <a:pPr fontAlgn="base"/>
            <a:r>
              <a:rPr lang="en-US" dirty="0"/>
              <a:t>In actual random sequences, patterns and streaks (such as repeating digits) occur more often than people expect.</a:t>
            </a:r>
          </a:p>
          <a:p>
            <a:pPr fontAlgn="base"/>
            <a:endParaRPr lang="en-US" dirty="0"/>
          </a:p>
          <a:p>
            <a:pPr fontAlgn="base"/>
            <a:r>
              <a:rPr lang="en-US" dirty="0"/>
              <a:t>Basketball shooting, baseball hitting, mutual fund stock pickers’ selections</a:t>
            </a:r>
          </a:p>
          <a:p>
            <a:pPr fontAlgn="base"/>
            <a:endParaRPr lang="en-US" dirty="0"/>
          </a:p>
          <a:p>
            <a:pPr fontAlgn="base"/>
            <a:r>
              <a:rPr lang="en-US" dirty="0"/>
              <a:t>Statisticians </a:t>
            </a:r>
            <a:r>
              <a:rPr lang="en-US" dirty="0" err="1"/>
              <a:t>Persi</a:t>
            </a:r>
            <a:r>
              <a:rPr lang="en-US" dirty="0"/>
              <a:t> </a:t>
            </a:r>
            <a:r>
              <a:rPr lang="en-US" dirty="0" err="1"/>
              <a:t>Diaconis</a:t>
            </a:r>
            <a:r>
              <a:rPr lang="en-US" dirty="0"/>
              <a:t> and Frederick </a:t>
            </a:r>
            <a:r>
              <a:rPr lang="en-US" dirty="0" err="1"/>
              <a:t>Mosteller</a:t>
            </a:r>
            <a:r>
              <a:rPr lang="en-US" dirty="0"/>
              <a:t>, “with a large enough sample, any outrageous thing is likely to happen.” An event that happens to but 1 in 1 billion people every day occurs about six times a day, 2000 times a tear. </a:t>
            </a:r>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72</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u="sng" dirty="0"/>
              <a:t>Experimental Research (p. 34)</a:t>
            </a:r>
            <a:endParaRPr lang="en-US" dirty="0"/>
          </a:p>
          <a:p>
            <a:pPr fontAlgn="base"/>
            <a:r>
              <a:rPr lang="en-US" dirty="0"/>
              <a:t>How do experiments, powered by random assignment, clarify cause and effect?</a:t>
            </a:r>
          </a:p>
          <a:p>
            <a:pPr fontAlgn="base"/>
            <a:endParaRPr lang="en-US" dirty="0"/>
          </a:p>
          <a:p>
            <a:pPr fontAlgn="base"/>
            <a:r>
              <a:rPr lang="en-US" dirty="0"/>
              <a:t>To isolate cause and effect, psychologists can statistically control other factors with </a:t>
            </a:r>
            <a:r>
              <a:rPr lang="en-US" b="1" dirty="0"/>
              <a:t>experimentation</a:t>
            </a:r>
            <a:endParaRPr lang="en-US" dirty="0"/>
          </a:p>
          <a:p>
            <a:pPr fontAlgn="base"/>
            <a:endParaRPr lang="en-US" b="1" dirty="0"/>
          </a:p>
          <a:p>
            <a:pPr fontAlgn="base"/>
            <a:r>
              <a:rPr lang="en-US" b="1" dirty="0"/>
              <a:t>Experiments </a:t>
            </a:r>
            <a:r>
              <a:rPr lang="en-US" dirty="0"/>
              <a:t>enable researchers to focus on the possible effects of one or more factors by:</a:t>
            </a:r>
          </a:p>
          <a:p>
            <a:pPr lvl="2" fontAlgn="base"/>
            <a:r>
              <a:rPr lang="en-US" b="1" dirty="0"/>
              <a:t>1. </a:t>
            </a:r>
            <a:r>
              <a:rPr lang="en-US" i="1" dirty="0"/>
              <a:t>Manipulating the factors of interest</a:t>
            </a:r>
            <a:endParaRPr lang="en-US" dirty="0"/>
          </a:p>
          <a:p>
            <a:pPr lvl="2" fontAlgn="base"/>
            <a:r>
              <a:rPr lang="en-US" b="1" dirty="0"/>
              <a:t>2.</a:t>
            </a:r>
            <a:r>
              <a:rPr lang="en-US" dirty="0"/>
              <a:t> </a:t>
            </a:r>
            <a:r>
              <a:rPr lang="en-US" i="1" dirty="0"/>
              <a:t>Holding constant (“controlling”) other factors</a:t>
            </a:r>
            <a:endParaRPr lang="en-US" dirty="0"/>
          </a:p>
          <a:p>
            <a:endParaRPr lang="en-US" dirty="0"/>
          </a:p>
          <a:p>
            <a:r>
              <a:rPr lang="en-US" dirty="0"/>
              <a:t>**An experiment manipulates a factor to determine its effect unlike </a:t>
            </a:r>
            <a:r>
              <a:rPr lang="en-US" dirty="0" err="1"/>
              <a:t>correlational</a:t>
            </a:r>
            <a:r>
              <a:rPr lang="en-US" dirty="0"/>
              <a:t> studies which uncover naturally occurring relationships.</a:t>
            </a:r>
          </a:p>
          <a:p>
            <a:endParaRPr lang="en-US" dirty="0"/>
          </a:p>
          <a:p>
            <a:r>
              <a:rPr lang="en-US" dirty="0"/>
              <a:t>To find out if a remedy or theory is truly effective, we must experiment. </a:t>
            </a:r>
            <a:r>
              <a:rPr lang="en-US" b="1" dirty="0"/>
              <a:t>This is the only type of study which can determine cause and effect.</a:t>
            </a:r>
          </a:p>
          <a:p>
            <a:endParaRPr lang="en-US" b="1" dirty="0"/>
          </a:p>
          <a:p>
            <a:pPr fontAlgn="base"/>
            <a:r>
              <a:rPr lang="en-US" u="sng" dirty="0"/>
              <a:t>Two main ways to group participants in a study:</a:t>
            </a:r>
            <a:endParaRPr lang="en-US" dirty="0"/>
          </a:p>
          <a:p>
            <a:pPr lvl="1" fontAlgn="base"/>
            <a:r>
              <a:rPr lang="en-US" u="sng" dirty="0"/>
              <a:t>1. Within-subjects design</a:t>
            </a:r>
            <a:r>
              <a:rPr lang="en-US" dirty="0"/>
              <a:t>: involves comparing participants to themselves.</a:t>
            </a:r>
          </a:p>
          <a:p>
            <a:pPr lvl="2" fontAlgn="base"/>
            <a:r>
              <a:rPr lang="en-US" dirty="0"/>
              <a:t>Ex: The researcher gives the participants a pre-test. All of the participants are exposed to the same independent variable and then takes a post-test. Participants serve as their own control group. </a:t>
            </a:r>
          </a:p>
          <a:p>
            <a:pPr lvl="1" fontAlgn="base"/>
            <a:r>
              <a:rPr lang="en-US" u="sng" dirty="0"/>
              <a:t>2. Between-subjects design</a:t>
            </a:r>
            <a:r>
              <a:rPr lang="en-US" dirty="0"/>
              <a:t>: Comparing one group of participants to another. Most common experimental set up. Only one group in this design is exposed to the independent variable. </a:t>
            </a:r>
          </a:p>
          <a:p>
            <a:pPr lvl="2" fontAlgn="base"/>
            <a:r>
              <a:rPr lang="en-US" dirty="0"/>
              <a:t>Can conduct the research in one sitting</a:t>
            </a:r>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75</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en-US" dirty="0"/>
              <a:t>Just thinking the participants will get the treatment can boost their spirits, relax the body, and relieve their symptoms → </a:t>
            </a:r>
            <a:r>
              <a:rPr lang="en-US" b="1" u="sng" dirty="0"/>
              <a:t>placebo effect</a:t>
            </a:r>
            <a:endParaRPr lang="en-US" dirty="0"/>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78</a:t>
            </a:fld>
            <a:endParaRPr lang="en-US"/>
          </a:p>
        </p:txBody>
      </p:sp>
    </p:spTree>
    <p:extLst>
      <p:ext uri="{BB962C8B-B14F-4D97-AF65-F5344CB8AC3E}">
        <p14:creationId xmlns:p14="http://schemas.microsoft.com/office/powerpoint/2010/main" val="1635505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4" fontAlgn="base"/>
            <a:r>
              <a:rPr lang="en-US" dirty="0"/>
              <a:t>By randomly assigning people to these conditions, researchers can be fairly certain the two groups are fairly identical.</a:t>
            </a:r>
          </a:p>
          <a:p>
            <a:pPr marL="0" lvl="5" fontAlgn="base"/>
            <a:endParaRPr lang="en-US" dirty="0"/>
          </a:p>
          <a:p>
            <a:pPr marL="0" lvl="5" fontAlgn="base"/>
            <a:r>
              <a:rPr lang="en-US" dirty="0"/>
              <a:t>Equalizes the group in age, attitudes and other characteristics</a:t>
            </a:r>
          </a:p>
          <a:p>
            <a:pPr marL="0" lvl="5" fontAlgn="base"/>
            <a:endParaRPr lang="en-US" dirty="0"/>
          </a:p>
          <a:p>
            <a:pPr marL="0" lvl="5" fontAlgn="base"/>
            <a:r>
              <a:rPr lang="en-US" dirty="0"/>
              <a:t>Helps to rule out the</a:t>
            </a:r>
            <a:r>
              <a:rPr lang="en-US" baseline="0" dirty="0"/>
              <a:t> </a:t>
            </a:r>
            <a:r>
              <a:rPr lang="en-US" b="1" dirty="0">
                <a:latin typeface="Franklin Gothic Medium" pitchFamily="34" charset="0"/>
              </a:rPr>
              <a:t>Hawthorne Effect</a:t>
            </a:r>
          </a:p>
          <a:p>
            <a:pPr marL="628650" lvl="1" indent="-171450">
              <a:buFont typeface="Arial" panose="020B0604020202020204" pitchFamily="34" charset="0"/>
              <a:buChar char="•"/>
            </a:pPr>
            <a:r>
              <a:rPr lang="en-US" dirty="0">
                <a:latin typeface="Franklin Gothic Medium" pitchFamily="34" charset="0"/>
              </a:rPr>
              <a:t>Being selected to be in a group of people to participate in an experiment will affect the performance of that group  regardless of what is done to those individuals</a:t>
            </a:r>
          </a:p>
          <a:p>
            <a:pPr marL="0" lvl="5" fontAlgn="base"/>
            <a:endParaRPr lang="en-US" dirty="0"/>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80</a:t>
            </a:fld>
            <a:endParaRPr lang="en-US"/>
          </a:p>
        </p:txBody>
      </p:sp>
    </p:spTree>
    <p:extLst>
      <p:ext uri="{BB962C8B-B14F-4D97-AF65-F5344CB8AC3E}">
        <p14:creationId xmlns:p14="http://schemas.microsoft.com/office/powerpoint/2010/main" val="9621915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fontAlgn="base"/>
            <a:r>
              <a:rPr lang="en-US" b="1" u="sng" dirty="0"/>
              <a:t>Random Assignments</a:t>
            </a:r>
            <a:r>
              <a:rPr lang="en-US" dirty="0"/>
              <a:t> (assigning participants to experimental and control groups by chance) thus minimizing preexisting differences between those assigned to the different groups.</a:t>
            </a:r>
          </a:p>
          <a:p>
            <a:pPr marL="0" lvl="1" fontAlgn="base"/>
            <a:endParaRPr lang="en-US" dirty="0"/>
          </a:p>
          <a:p>
            <a:pPr marL="0" lvl="1" fontAlgn="base"/>
            <a:r>
              <a:rPr lang="en-US" dirty="0"/>
              <a:t>**Different from random sampling in surveys in that random sampling helps us generalize to a larger population while random assignments controls unnecessary influences, which helps us infer cause and effect.</a:t>
            </a:r>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81</a:t>
            </a:fld>
            <a:endParaRPr lang="en-US"/>
          </a:p>
        </p:txBody>
      </p:sp>
    </p:spTree>
    <p:extLst>
      <p:ext uri="{BB962C8B-B14F-4D97-AF65-F5344CB8AC3E}">
        <p14:creationId xmlns:p14="http://schemas.microsoft.com/office/powerpoint/2010/main" val="17385363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The other factors, which can potentially influence the results of the experiment = </a:t>
            </a:r>
            <a:r>
              <a:rPr lang="en-US" b="1" dirty="0"/>
              <a:t>confounding variables</a:t>
            </a:r>
            <a:endParaRPr lang="en-US" dirty="0"/>
          </a:p>
          <a:p>
            <a:pPr fontAlgn="base"/>
            <a:r>
              <a:rPr lang="en-US" dirty="0"/>
              <a:t>Random assignment controls for possible confounding variables</a:t>
            </a:r>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85</a:t>
            </a:fld>
            <a:endParaRPr lang="en-US"/>
          </a:p>
        </p:txBody>
      </p:sp>
    </p:spTree>
    <p:extLst>
      <p:ext uri="{BB962C8B-B14F-4D97-AF65-F5344CB8AC3E}">
        <p14:creationId xmlns:p14="http://schemas.microsoft.com/office/powerpoint/2010/main" val="15057332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00735907-047B-4F3D-9C7D-37D106FA5D44}" type="slidenum">
              <a:rPr lang="en-US" altLang="en-US">
                <a:latin typeface="Times New Roman" panose="02020603050405020304" pitchFamily="18" charset="0"/>
              </a:rPr>
              <a:pPr algn="r" eaLnBrk="1" hangingPunct="1">
                <a:spcBef>
                  <a:spcPct val="0"/>
                </a:spcBef>
              </a:pPr>
              <a:t>89</a:t>
            </a:fld>
            <a:endParaRPr lang="en-US" altLang="en-US">
              <a:latin typeface="Times New Roman" panose="02020603050405020304" pitchFamily="18"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xfrm>
            <a:off x="914400" y="4343400"/>
            <a:ext cx="5029200" cy="4114800"/>
          </a:xfrm>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6584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41454873-1F18-4DE2-8E23-513FED57DA19}" type="slidenum">
              <a:rPr lang="en-US" altLang="en-US">
                <a:latin typeface="Times New Roman" panose="02020603050405020304" pitchFamily="18" charset="0"/>
              </a:rPr>
              <a:pPr algn="r" eaLnBrk="1" hangingPunct="1">
                <a:spcBef>
                  <a:spcPct val="0"/>
                </a:spcBef>
              </a:pPr>
              <a:t>90</a:t>
            </a:fld>
            <a:endParaRPr lang="en-US" altLang="en-US">
              <a:latin typeface="Times New Roman" panose="02020603050405020304" pitchFamily="18"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914400" y="4343400"/>
            <a:ext cx="5029200" cy="4114800"/>
          </a:xfrm>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10347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91</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92</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summary…</a:t>
            </a:r>
          </a:p>
          <a:p>
            <a:pPr fontAlgn="base"/>
            <a:endParaRPr lang="en-US" dirty="0"/>
          </a:p>
          <a:p>
            <a:pPr fontAlgn="base"/>
            <a:r>
              <a:rPr lang="en-US" dirty="0"/>
              <a:t>Experiments aim to </a:t>
            </a:r>
            <a:r>
              <a:rPr lang="en-US" i="1" dirty="0"/>
              <a:t>manipulate</a:t>
            </a:r>
            <a:r>
              <a:rPr lang="en-US" dirty="0"/>
              <a:t> an </a:t>
            </a:r>
            <a:r>
              <a:rPr lang="en-US" i="1" dirty="0"/>
              <a:t>independent variable</a:t>
            </a:r>
            <a:r>
              <a:rPr lang="en-US" dirty="0"/>
              <a:t>, </a:t>
            </a:r>
            <a:r>
              <a:rPr lang="en-US" i="1" dirty="0"/>
              <a:t>measure</a:t>
            </a:r>
            <a:r>
              <a:rPr lang="en-US" dirty="0"/>
              <a:t> the </a:t>
            </a:r>
            <a:r>
              <a:rPr lang="en-US" i="1" dirty="0"/>
              <a:t>dependent</a:t>
            </a:r>
            <a:r>
              <a:rPr lang="en-US" dirty="0"/>
              <a:t> </a:t>
            </a:r>
            <a:r>
              <a:rPr lang="en-US" i="1" dirty="0"/>
              <a:t>variable</a:t>
            </a:r>
            <a:r>
              <a:rPr lang="en-US" dirty="0"/>
              <a:t>, and </a:t>
            </a:r>
            <a:r>
              <a:rPr lang="en-US" i="1" dirty="0"/>
              <a:t>control</a:t>
            </a:r>
            <a:r>
              <a:rPr lang="en-US" dirty="0"/>
              <a:t> confounding variables.</a:t>
            </a:r>
          </a:p>
          <a:p>
            <a:pPr fontAlgn="base"/>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93</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dirty="0"/>
              <a:t>Experiments have two different groups: </a:t>
            </a:r>
            <a:r>
              <a:rPr lang="en-US" i="1" dirty="0"/>
              <a:t>experimental</a:t>
            </a:r>
            <a:r>
              <a:rPr lang="en-US" dirty="0"/>
              <a:t> and </a:t>
            </a:r>
            <a:r>
              <a:rPr lang="en-US" i="1" dirty="0"/>
              <a:t>control/comparison</a:t>
            </a:r>
            <a:endParaRPr lang="en-US" dirty="0"/>
          </a:p>
          <a:p>
            <a:pPr fontAlgn="base"/>
            <a:endParaRPr lang="en-US" i="1" dirty="0"/>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94</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i="1" dirty="0"/>
              <a:t>Random assignment</a:t>
            </a:r>
            <a:r>
              <a:rPr lang="en-US" dirty="0"/>
              <a:t> works to equate the groups before any treatment effects. </a:t>
            </a:r>
          </a:p>
          <a:p>
            <a:pPr fontAlgn="base"/>
            <a:endParaRPr lang="en-US" u="sng" dirty="0"/>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95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96</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97</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98</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99</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u="sng" dirty="0"/>
              <a:t>Overall goals of the different research methods:</a:t>
            </a:r>
            <a:endParaRPr lang="en-US" dirty="0"/>
          </a:p>
          <a:p>
            <a:pPr lvl="1" fontAlgn="base"/>
            <a:r>
              <a:rPr lang="en-US" dirty="0"/>
              <a:t>Case studies and naturalistic observations only </a:t>
            </a:r>
            <a:r>
              <a:rPr lang="en-US" i="1" dirty="0"/>
              <a:t>describe</a:t>
            </a:r>
            <a:r>
              <a:rPr lang="en-US" dirty="0"/>
              <a:t> behavior. </a:t>
            </a:r>
          </a:p>
          <a:p>
            <a:pPr lvl="1" fontAlgn="base"/>
            <a:r>
              <a:rPr lang="en-US" dirty="0"/>
              <a:t>Correlations can be used to </a:t>
            </a:r>
            <a:r>
              <a:rPr lang="en-US" i="1" dirty="0"/>
              <a:t>predict</a:t>
            </a:r>
            <a:r>
              <a:rPr lang="en-US" dirty="0"/>
              <a:t> future phenomena</a:t>
            </a:r>
          </a:p>
          <a:p>
            <a:endParaRPr lang="en-US" dirty="0"/>
          </a:p>
          <a:p>
            <a:r>
              <a:rPr lang="en-US" dirty="0"/>
              <a:t>Experiments </a:t>
            </a:r>
            <a:r>
              <a:rPr lang="en-US" i="1" dirty="0"/>
              <a:t>determine</a:t>
            </a:r>
            <a:r>
              <a:rPr lang="en-US" dirty="0"/>
              <a:t> </a:t>
            </a:r>
            <a:r>
              <a:rPr lang="en-US" i="1" dirty="0"/>
              <a:t>cause and effect.</a:t>
            </a:r>
            <a:endParaRPr lang="en-US" dirty="0"/>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100</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STATISTICAL REASONING IN EVERYDAY LIFE (p. 37)</a:t>
            </a:r>
            <a:endParaRPr lang="en-US" dirty="0"/>
          </a:p>
          <a:p>
            <a:pPr fontAlgn="base"/>
            <a:endParaRPr lang="en-US" dirty="0"/>
          </a:p>
          <a:p>
            <a:pPr fontAlgn="base"/>
            <a:r>
              <a:rPr lang="en-US" dirty="0"/>
              <a:t>Doubt, big, round, undocumented numbers. </a:t>
            </a:r>
          </a:p>
          <a:p>
            <a:pPr fontAlgn="base"/>
            <a:endParaRPr lang="en-US" dirty="0"/>
          </a:p>
          <a:p>
            <a:pPr fontAlgn="base"/>
            <a:r>
              <a:rPr lang="en-US" dirty="0"/>
              <a:t>Focus on thinking smarter by applying simple statistical principles to everyday reasoning.</a:t>
            </a:r>
          </a:p>
          <a:p>
            <a:pPr fontAlgn="base"/>
            <a:endParaRPr lang="en-US" dirty="0"/>
          </a:p>
          <a:p>
            <a:pPr fontAlgn="base"/>
            <a:r>
              <a:rPr lang="en-US" dirty="0"/>
              <a:t>How can we describe data with measures of central tendency and variation?</a:t>
            </a:r>
          </a:p>
          <a:p>
            <a:pPr fontAlgn="base"/>
            <a:r>
              <a:rPr lang="en-US" dirty="0"/>
              <a:t>Step 1: When viewing figures in magazines and on television, read the scale labels and note their range</a:t>
            </a:r>
          </a:p>
          <a:p>
            <a:pPr fontAlgn="base"/>
            <a:r>
              <a:rPr lang="en-US" dirty="0"/>
              <a:t>Step 2: Summarize the data using some </a:t>
            </a:r>
            <a:r>
              <a:rPr lang="en-US" i="1" u="sng" dirty="0"/>
              <a:t>measure of central tendency</a:t>
            </a:r>
            <a:r>
              <a:rPr lang="en-US" dirty="0"/>
              <a:t> (a single score that represents a whole set of scores)—measures the center of a set of data</a:t>
            </a:r>
          </a:p>
          <a:p>
            <a:pPr fontAlgn="base"/>
            <a:endParaRPr lang="en-US" dirty="0"/>
          </a:p>
          <a:p>
            <a:pPr fontAlgn="base"/>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101</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102</a:t>
            </a:fld>
            <a:endParaRPr lang="en-US"/>
          </a:p>
        </p:txBody>
      </p:sp>
    </p:spTree>
    <p:extLst>
      <p:ext uri="{BB962C8B-B14F-4D97-AF65-F5344CB8AC3E}">
        <p14:creationId xmlns:p14="http://schemas.microsoft.com/office/powerpoint/2010/main" val="20161236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016AF4A0-3A23-4225-9E58-D9EE37631107}" type="slidenum">
              <a:rPr lang="en-US" altLang="en-US">
                <a:latin typeface="Times New Roman" panose="02020603050405020304" pitchFamily="18" charset="0"/>
              </a:rPr>
              <a:pPr algn="r" eaLnBrk="1" hangingPunct="1">
                <a:spcBef>
                  <a:spcPct val="0"/>
                </a:spcBef>
              </a:pPr>
              <a:t>103</a:t>
            </a:fld>
            <a:endParaRPr lang="en-US" altLang="en-US">
              <a:latin typeface="Times New Roman" panose="02020603050405020304" pitchFamily="18"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xfrm>
            <a:off x="914400" y="4343400"/>
            <a:ext cx="5029200" cy="4114800"/>
          </a:xfrm>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70125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64CDC040-4EEA-46A4-9479-F16AB6AB1151}" type="slidenum">
              <a:rPr lang="en-US" altLang="en-US">
                <a:latin typeface="Times New Roman" panose="02020603050405020304" pitchFamily="18" charset="0"/>
              </a:rPr>
              <a:pPr algn="r" eaLnBrk="1" hangingPunct="1">
                <a:spcBef>
                  <a:spcPct val="0"/>
                </a:spcBef>
              </a:pPr>
              <a:t>104</a:t>
            </a:fld>
            <a:endParaRPr lang="en-US" altLang="en-US">
              <a:latin typeface="Times New Roman" panose="02020603050405020304" pitchFamily="18" charset="0"/>
            </a:endParaRPr>
          </a:p>
        </p:txBody>
      </p:sp>
      <p:sp>
        <p:nvSpPr>
          <p:cNvPr id="13315" name="Rectangle 2"/>
          <p:cNvSpPr>
            <a:spLocks noGrp="1" noRot="1" noChangeAspect="1" noChangeArrowheads="1" noTextEdit="1"/>
          </p:cNvSpPr>
          <p:nvPr>
            <p:ph type="sldImg"/>
          </p:nvPr>
        </p:nvSpPr>
        <p:spPr>
          <a:solidFill>
            <a:srgbClr val="FFFFFF"/>
          </a:solidFill>
          <a:ln/>
        </p:spPr>
      </p:sp>
      <p:sp>
        <p:nvSpPr>
          <p:cNvPr id="133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b="1">
                <a:latin typeface="Arial" panose="020B0604020202020204" pitchFamily="34" charset="0"/>
                <a:cs typeface="Arial" panose="020B0604020202020204" pitchFamily="34" charset="0"/>
              </a:rPr>
              <a:t>OBJECTIVE 17| Describe three measures of central tendency and tell which is most affected by extreme scores.</a:t>
            </a: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50474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dirty="0"/>
              <a:t>Simplest measure in a distribution = </a:t>
            </a:r>
            <a:r>
              <a:rPr lang="en-US" b="1" dirty="0"/>
              <a:t>mode</a:t>
            </a:r>
            <a:r>
              <a:rPr lang="en-US" dirty="0"/>
              <a:t> (the most frequently occurring score or scores)</a:t>
            </a:r>
          </a:p>
          <a:p>
            <a:pPr fontAlgn="base"/>
            <a:endParaRPr lang="en-US" dirty="0"/>
          </a:p>
          <a:p>
            <a:pPr fontAlgn="base"/>
            <a:r>
              <a:rPr lang="en-US" dirty="0"/>
              <a:t>The most commonly reported is the </a:t>
            </a:r>
            <a:r>
              <a:rPr lang="en-US" b="1" dirty="0"/>
              <a:t>mean</a:t>
            </a:r>
            <a:r>
              <a:rPr lang="en-US" dirty="0"/>
              <a:t> (or arithmetic average)</a:t>
            </a:r>
          </a:p>
          <a:p>
            <a:pPr fontAlgn="base"/>
            <a:endParaRPr lang="en-US" dirty="0"/>
          </a:p>
          <a:p>
            <a:pPr fontAlgn="base"/>
            <a:r>
              <a:rPr lang="en-US" dirty="0"/>
              <a:t>The </a:t>
            </a:r>
            <a:r>
              <a:rPr lang="en-US" b="1" dirty="0"/>
              <a:t>median</a:t>
            </a:r>
            <a:r>
              <a:rPr lang="en-US" dirty="0"/>
              <a:t> is the midpoint—the 50</a:t>
            </a:r>
            <a:r>
              <a:rPr lang="en-US" baseline="30000" dirty="0"/>
              <a:t>th</a:t>
            </a:r>
            <a:r>
              <a:rPr lang="en-US" dirty="0"/>
              <a:t> percentile</a:t>
            </a:r>
          </a:p>
          <a:p>
            <a:r>
              <a:rPr lang="en-US" dirty="0"/>
              <a:t>**Always note which measure of central tendency is reported. If it is a mean—consider whether a few atypical scores could be distorting or skewing the data.</a:t>
            </a:r>
          </a:p>
          <a:p>
            <a:pPr fontAlgn="base"/>
            <a:r>
              <a:rPr lang="en-US" dirty="0"/>
              <a:t>Positive skew occurs when scores pull the mean toward the higher end of the scores (the mean is “more positive” than the rest of the scores)</a:t>
            </a:r>
          </a:p>
          <a:p>
            <a:pPr fontAlgn="base"/>
            <a:r>
              <a:rPr lang="en-US" dirty="0"/>
              <a:t>Negative skew occurs when the mean is being pulled down toward the lower end of the scores.</a:t>
            </a:r>
          </a:p>
          <a:p>
            <a:endParaRPr lang="en-US" dirty="0"/>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105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7D045538-6875-4146-974D-0C539AE5BA90}" type="slidenum">
              <a:rPr lang="en-GB" altLang="en-GB">
                <a:solidFill>
                  <a:srgbClr val="DDDDDD"/>
                </a:solidFill>
                <a:latin typeface="Times New Roman" panose="02020603050405020304" pitchFamily="18" charset="0"/>
              </a:rPr>
              <a:pPr algn="r">
                <a:spcBef>
                  <a:spcPct val="0"/>
                </a:spcBef>
              </a:pPr>
              <a:t>106</a:t>
            </a:fld>
            <a:endParaRPr lang="en-GB" altLang="en-GB">
              <a:solidFill>
                <a:srgbClr val="DDDDDD"/>
              </a:solidFill>
              <a:latin typeface="Times New Roman" panose="02020603050405020304" pitchFamily="18"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xfrm>
            <a:off x="914400" y="4343400"/>
            <a:ext cx="5029200" cy="4114800"/>
          </a:xfrm>
          <a:noFill/>
        </p:spPr>
        <p:txBody>
          <a:bodyPr>
            <a:normAutofit lnSpcReduction="10000"/>
          </a:bodyPr>
          <a:lstStyle/>
          <a:p>
            <a:r>
              <a:rPr lang="en-US" u="sng" dirty="0"/>
              <a:t>Measures of Variation</a:t>
            </a:r>
            <a:endParaRPr lang="en-US" dirty="0"/>
          </a:p>
          <a:p>
            <a:pPr fontAlgn="base"/>
            <a:r>
              <a:rPr lang="en-US" dirty="0"/>
              <a:t>Central tendency (the center of the data) tells us the amount of </a:t>
            </a:r>
            <a:r>
              <a:rPr lang="en-US" i="1" dirty="0"/>
              <a:t>variation</a:t>
            </a:r>
            <a:r>
              <a:rPr lang="en-US" dirty="0"/>
              <a:t> in the data (how similar or diverse the score are)</a:t>
            </a:r>
          </a:p>
          <a:p>
            <a:pPr fontAlgn="base"/>
            <a:endParaRPr lang="en-US" dirty="0"/>
          </a:p>
          <a:p>
            <a:pPr fontAlgn="base"/>
            <a:r>
              <a:rPr lang="en-US" dirty="0"/>
              <a:t>Averages derived from scores with low variability are more reliable than averages based on scores with high variability</a:t>
            </a:r>
          </a:p>
          <a:p>
            <a:pPr fontAlgn="base"/>
            <a:endParaRPr lang="en-US" dirty="0"/>
          </a:p>
          <a:p>
            <a:pPr fontAlgn="base"/>
            <a:r>
              <a:rPr lang="en-US" dirty="0"/>
              <a:t>Ex: </a:t>
            </a:r>
            <a:r>
              <a:rPr lang="en-US" dirty="0" err="1"/>
              <a:t>Bball</a:t>
            </a:r>
            <a:r>
              <a:rPr lang="en-US" dirty="0"/>
              <a:t> player scores between 13-17 points in her first 10 games. Knowing this we would be more confident to estimate she would score 15 points in her next game than if her points varied from 5-25</a:t>
            </a:r>
          </a:p>
          <a:p>
            <a:pPr fontAlgn="base"/>
            <a:endParaRPr lang="en-US" dirty="0"/>
          </a:p>
          <a:p>
            <a:pPr fontAlgn="base"/>
            <a:r>
              <a:rPr lang="en-US" dirty="0"/>
              <a:t>The </a:t>
            </a:r>
            <a:r>
              <a:rPr lang="en-US" b="1" dirty="0"/>
              <a:t>range </a:t>
            </a:r>
            <a:r>
              <a:rPr lang="en-US" dirty="0"/>
              <a:t>of scores (the gap between the lowest and highest scores in a distribution) provides only a rough estimate of variation</a:t>
            </a:r>
          </a:p>
          <a:p>
            <a:pPr fontAlgn="base"/>
            <a:endParaRPr lang="en-US" b="1" dirty="0"/>
          </a:p>
          <a:p>
            <a:pPr fontAlgn="base"/>
            <a:r>
              <a:rPr lang="en-US" b="1" dirty="0"/>
              <a:t>Standard deviation</a:t>
            </a:r>
            <a:r>
              <a:rPr lang="en-US" dirty="0"/>
              <a:t> is a computed measure of how much scores vary around the mean score and how different the scores are from each other. (more informative than mean alone)</a:t>
            </a:r>
          </a:p>
          <a:p>
            <a:pPr fontAlgn="base"/>
            <a:endParaRPr lang="en-US" b="1" dirty="0"/>
          </a:p>
          <a:p>
            <a:pPr fontAlgn="base"/>
            <a:r>
              <a:rPr lang="en-US" b="1" dirty="0"/>
              <a:t>The higher the standard deviation, the less similar the scores are.</a:t>
            </a:r>
            <a:endParaRPr lang="en-US" dirty="0"/>
          </a:p>
          <a:p>
            <a:pPr fontAlgn="base"/>
            <a:r>
              <a:rPr lang="en-US" dirty="0"/>
              <a:t>Ex: If a set of test scores has a standard deviation of 5, then everyone who took the test score similarly. If the scores have a standard deviation of 50, then the test takers’ scores were not very similar at all.</a:t>
            </a:r>
          </a:p>
          <a:p>
            <a:endParaRPr lang="en-US" b="1" dirty="0"/>
          </a:p>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0936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33F580D8-3693-43B8-AA3E-01FB5CFB3511}" type="slidenum">
              <a:rPr lang="en-GB" altLang="en-GB">
                <a:solidFill>
                  <a:srgbClr val="DDDDDD"/>
                </a:solidFill>
                <a:latin typeface="Times New Roman" panose="02020603050405020304" pitchFamily="18" charset="0"/>
              </a:rPr>
              <a:pPr algn="r">
                <a:spcBef>
                  <a:spcPct val="0"/>
                </a:spcBef>
              </a:pPr>
              <a:t>107</a:t>
            </a:fld>
            <a:endParaRPr lang="en-GB" altLang="en-GB">
              <a:solidFill>
                <a:srgbClr val="DDDDDD"/>
              </a:solidFill>
              <a:latin typeface="Times New Roman" panose="02020603050405020304" pitchFamily="18"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xfrm>
            <a:off x="914400" y="4343400"/>
            <a:ext cx="5029200" cy="4114800"/>
          </a:xfrm>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67309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45C543D0-9FDD-4781-BFBB-5B116142169B}" type="slidenum">
              <a:rPr lang="en-GB" altLang="en-GB">
                <a:solidFill>
                  <a:srgbClr val="DDDDDD"/>
                </a:solidFill>
                <a:latin typeface="Times New Roman" panose="02020603050405020304" pitchFamily="18" charset="0"/>
              </a:rPr>
              <a:pPr algn="r">
                <a:spcBef>
                  <a:spcPct val="0"/>
                </a:spcBef>
              </a:pPr>
              <a:t>108</a:t>
            </a:fld>
            <a:endParaRPr lang="en-GB" altLang="en-GB">
              <a:solidFill>
                <a:srgbClr val="DDDDDD"/>
              </a:solidFill>
              <a:latin typeface="Times New Roman" panose="02020603050405020304" pitchFamily="18"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14400" y="4343400"/>
            <a:ext cx="5029200" cy="4114800"/>
          </a:xfrm>
          <a:noFill/>
        </p:spPr>
        <p:txBody>
          <a:bodyPr/>
          <a:lstStyle/>
          <a:p>
            <a:pPr fontAlgn="base"/>
            <a:r>
              <a:rPr lang="en-US" b="1" dirty="0"/>
              <a:t>Standard deviation</a:t>
            </a:r>
            <a:r>
              <a:rPr lang="en-US" dirty="0"/>
              <a:t> is a computed measure of how much scores vary around the mean score and how different the scores are from each other. (more informative than mean alone)</a:t>
            </a:r>
          </a:p>
          <a:p>
            <a:pPr fontAlgn="base"/>
            <a:endParaRPr lang="en-US" b="1" dirty="0"/>
          </a:p>
          <a:p>
            <a:pPr fontAlgn="base"/>
            <a:r>
              <a:rPr lang="en-US" b="1" dirty="0"/>
              <a:t>The higher the standard deviation, the less similar the scores are.</a:t>
            </a:r>
            <a:endParaRPr lang="en-US" dirty="0"/>
          </a:p>
          <a:p>
            <a:pPr fontAlgn="base"/>
            <a:r>
              <a:rPr lang="en-US" dirty="0"/>
              <a:t>Ex: If a set of test scores has a standard deviation of 5, then everyone who took the test score similarly. If the scores have a standard deviation of 50, then the test takers’ scores were not very similar at all.</a:t>
            </a:r>
          </a:p>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4181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25BC3AF4-1165-41A5-A4E0-C1DE456C84FC}" type="slidenum">
              <a:rPr lang="en-GB" altLang="en-GB">
                <a:solidFill>
                  <a:srgbClr val="DDDDDD"/>
                </a:solidFill>
                <a:latin typeface="Times New Roman" panose="02020603050405020304" pitchFamily="18" charset="0"/>
              </a:rPr>
              <a:pPr algn="r">
                <a:spcBef>
                  <a:spcPct val="0"/>
                </a:spcBef>
              </a:pPr>
              <a:t>109</a:t>
            </a:fld>
            <a:endParaRPr lang="en-GB" altLang="en-GB">
              <a:solidFill>
                <a:srgbClr val="DDDDDD"/>
              </a:solidFill>
              <a:latin typeface="Times New Roman" panose="02020603050405020304" pitchFamily="18"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xfrm>
            <a:off x="914400" y="4343400"/>
            <a:ext cx="5029200" cy="4114800"/>
          </a:xfrm>
          <a:noFill/>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99565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Normal Curve</a:t>
            </a:r>
            <a:r>
              <a:rPr lang="en-US" dirty="0"/>
              <a:t>: A symmetrical, bell-shaped curve that describes the distribution of many types of data; most scores fall near the mean and fewer and fewer near the extremes.</a:t>
            </a:r>
          </a:p>
          <a:p>
            <a:endParaRPr lang="en-US" dirty="0"/>
          </a:p>
        </p:txBody>
      </p:sp>
      <p:sp>
        <p:nvSpPr>
          <p:cNvPr id="4" name="Slide Number Placeholder 3"/>
          <p:cNvSpPr>
            <a:spLocks noGrp="1"/>
          </p:cNvSpPr>
          <p:nvPr>
            <p:ph type="sldNum" sz="quarter" idx="10"/>
          </p:nvPr>
        </p:nvSpPr>
        <p:spPr/>
        <p:txBody>
          <a:bodyPr/>
          <a:lstStyle/>
          <a:p>
            <a:fld id="{C405D3FA-A5B5-4845-A7CB-79FE24D155CB}" type="slidenum">
              <a:rPr lang="en-US" smtClean="0"/>
              <a:pPr/>
              <a:t>110</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Making Inferences</a:t>
            </a:r>
            <a:endParaRPr lang="en-US" dirty="0"/>
          </a:p>
          <a:p>
            <a:pPr fontAlgn="base"/>
            <a:r>
              <a:rPr lang="en-US" dirty="0"/>
              <a:t>What principles can guide our making generalizations from samples and deciding whether differences are significant?</a:t>
            </a:r>
          </a:p>
          <a:p>
            <a:br>
              <a:rPr lang="en-US" dirty="0"/>
            </a:br>
            <a:r>
              <a:rPr lang="en-US" u="sng" dirty="0"/>
              <a:t>Reliability?</a:t>
            </a:r>
            <a:endParaRPr lang="en-US" dirty="0"/>
          </a:p>
          <a:p>
            <a:pPr fontAlgn="base"/>
            <a:r>
              <a:rPr lang="en-US" dirty="0"/>
              <a:t>In deciding when it is safe to generalize from a sample, we should keep three principles in mind:</a:t>
            </a:r>
          </a:p>
          <a:p>
            <a:pPr marL="231549" indent="-231549" fontAlgn="base">
              <a:buAutoNum type="arabicPeriod"/>
            </a:pPr>
            <a:r>
              <a:rPr lang="en-US" dirty="0"/>
              <a:t>Representative samples are better than biased samples.</a:t>
            </a:r>
          </a:p>
          <a:p>
            <a:pPr marL="231549" indent="-231549" fontAlgn="base"/>
            <a:r>
              <a:rPr lang="en-US" dirty="0"/>
              <a:t>Not the exceptional, memorable cases but from a representative sample of cases</a:t>
            </a:r>
          </a:p>
          <a:p>
            <a:pPr fontAlgn="base"/>
            <a:endParaRPr lang="en-US" dirty="0"/>
          </a:p>
          <a:p>
            <a:pPr fontAlgn="base"/>
            <a:r>
              <a:rPr lang="en-US" dirty="0"/>
              <a:t>2. Less-variable observations are more reliable than those that are more variable.</a:t>
            </a:r>
          </a:p>
          <a:p>
            <a:pPr fontAlgn="base"/>
            <a:r>
              <a:rPr lang="en-US" dirty="0"/>
              <a:t>An average is more reliable when it comes from scores with low variability</a:t>
            </a:r>
          </a:p>
          <a:p>
            <a:pPr fontAlgn="base"/>
            <a:endParaRPr lang="en-US" dirty="0"/>
          </a:p>
          <a:p>
            <a:pPr fontAlgn="base"/>
            <a:r>
              <a:rPr lang="en-US" dirty="0"/>
              <a:t>3. More cases are better than fewer.</a:t>
            </a:r>
          </a:p>
          <a:p>
            <a:pPr fontAlgn="base"/>
            <a:r>
              <a:rPr lang="en-US" dirty="0"/>
              <a:t>Averages based on many cases are more reliable (less variable) than averages based on only a few cases.</a:t>
            </a:r>
          </a:p>
          <a:p>
            <a:endParaRPr lang="en-US" dirty="0"/>
          </a:p>
          <a:p>
            <a:r>
              <a:rPr lang="en-US" dirty="0"/>
              <a:t>**Generalizations based on a few unrepresentative cases are unreliable. </a:t>
            </a:r>
          </a:p>
        </p:txBody>
      </p:sp>
      <p:sp>
        <p:nvSpPr>
          <p:cNvPr id="4" name="Slide Number Placeholder 3"/>
          <p:cNvSpPr>
            <a:spLocks noGrp="1"/>
          </p:cNvSpPr>
          <p:nvPr>
            <p:ph type="sldNum" sz="quarter" idx="10"/>
          </p:nvPr>
        </p:nvSpPr>
        <p:spPr/>
        <p:txBody>
          <a:bodyPr/>
          <a:lstStyle/>
          <a:p>
            <a:fld id="{C405D3FA-A5B5-4845-A7CB-79FE24D155CB}" type="slidenum">
              <a:rPr lang="en-US" smtClean="0"/>
              <a:pPr/>
              <a:t>111</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u="sng" dirty="0"/>
              <a:t>When is a difference significant?</a:t>
            </a:r>
            <a:endParaRPr lang="en-US" dirty="0"/>
          </a:p>
          <a:p>
            <a:pPr fontAlgn="base"/>
            <a:r>
              <a:rPr lang="en-US" dirty="0"/>
              <a:t>When averages from two samples are each reliable measures of their respective populations, then their </a:t>
            </a:r>
            <a:r>
              <a:rPr lang="en-US" i="1" dirty="0"/>
              <a:t>difference</a:t>
            </a:r>
            <a:r>
              <a:rPr lang="en-US" dirty="0"/>
              <a:t> is likely to be reliable as well. </a:t>
            </a:r>
          </a:p>
          <a:p>
            <a:pPr fontAlgn="base"/>
            <a:endParaRPr lang="en-US" dirty="0"/>
          </a:p>
          <a:p>
            <a:pPr fontAlgn="base"/>
            <a:r>
              <a:rPr lang="en-US" dirty="0"/>
              <a:t>When the difference between the sample averages is large, we have even more confidence that the difference between them reflects a real difference in their populations.</a:t>
            </a:r>
          </a:p>
          <a:p>
            <a:pPr fontAlgn="base"/>
            <a:endParaRPr lang="en-US" dirty="0"/>
          </a:p>
          <a:p>
            <a:pPr fontAlgn="base"/>
            <a:r>
              <a:rPr lang="en-US" dirty="0"/>
              <a:t>When the sample averages are reliable, and when the differences between them is relatively large = difference has </a:t>
            </a:r>
            <a:r>
              <a:rPr lang="en-US" b="1" dirty="0"/>
              <a:t>statistical significance = the observed difference is probably not due to chance variation between the samples. </a:t>
            </a:r>
            <a:endParaRPr lang="en-US" dirty="0"/>
          </a:p>
          <a:p>
            <a:pPr fontAlgn="base"/>
            <a:endParaRPr lang="en-US" b="1" dirty="0"/>
          </a:p>
          <a:p>
            <a:pPr fontAlgn="base"/>
            <a:r>
              <a:rPr lang="en-US" b="1" dirty="0"/>
              <a:t>**</a:t>
            </a:r>
            <a:r>
              <a:rPr lang="en-US" dirty="0"/>
              <a:t>Statistical significance indicates the </a:t>
            </a:r>
            <a:r>
              <a:rPr lang="en-US" i="1" dirty="0"/>
              <a:t>likelihood</a:t>
            </a:r>
            <a:r>
              <a:rPr lang="en-US" dirty="0"/>
              <a:t> that a result will happen by chance. This does not say anything about the </a:t>
            </a:r>
            <a:r>
              <a:rPr lang="en-US" i="1" dirty="0"/>
              <a:t>importance </a:t>
            </a:r>
            <a:r>
              <a:rPr lang="en-US" dirty="0"/>
              <a:t>of the result.</a:t>
            </a:r>
          </a:p>
          <a:p>
            <a:pPr fontAlgn="base"/>
            <a:endParaRPr lang="en-US" b="1" dirty="0"/>
          </a:p>
          <a:p>
            <a:pPr fontAlgn="base"/>
            <a:r>
              <a:rPr lang="en-US" b="1" dirty="0"/>
              <a:t>Statistical significance</a:t>
            </a:r>
            <a:r>
              <a:rPr lang="en-US" dirty="0"/>
              <a:t> refers to how two groups’ means are different by chance.</a:t>
            </a:r>
          </a:p>
          <a:p>
            <a:pPr fontAlgn="base"/>
            <a:endParaRPr lang="en-US" dirty="0"/>
          </a:p>
          <a:p>
            <a:pPr fontAlgn="base"/>
            <a:r>
              <a:rPr lang="en-US" dirty="0"/>
              <a:t>The usual goal is to get a significance level of .05, which says that the results are only 5 percent due to chance (or 95% due to your independent variable)</a:t>
            </a:r>
          </a:p>
          <a:p>
            <a:endParaRPr lang="en-US" dirty="0"/>
          </a:p>
          <a:p>
            <a:r>
              <a:rPr lang="en-US" dirty="0"/>
              <a:t>**</a:t>
            </a:r>
            <a:r>
              <a:rPr lang="en-US" b="1" dirty="0"/>
              <a:t>Effect size</a:t>
            </a:r>
            <a:r>
              <a:rPr lang="en-US" dirty="0"/>
              <a:t> is the new way from researchers to report their results. Effect size is the measure of the strength of a relationship between variables). Effect size tells more about the quality of the data collected than significance can alone.</a:t>
            </a:r>
          </a:p>
        </p:txBody>
      </p:sp>
      <p:sp>
        <p:nvSpPr>
          <p:cNvPr id="4" name="Slide Number Placeholder 3"/>
          <p:cNvSpPr>
            <a:spLocks noGrp="1"/>
          </p:cNvSpPr>
          <p:nvPr>
            <p:ph type="sldNum" sz="quarter" idx="10"/>
          </p:nvPr>
        </p:nvSpPr>
        <p:spPr/>
        <p:txBody>
          <a:bodyPr/>
          <a:lstStyle/>
          <a:p>
            <a:fld id="{C405D3FA-A5B5-4845-A7CB-79FE24D155CB}" type="slidenum">
              <a:rPr lang="en-US" smtClean="0"/>
              <a:pPr/>
              <a:t>113</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114</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115</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116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05D3FA-A5B5-4845-A7CB-79FE24D155CB}" type="slidenum">
              <a:rPr lang="en-US" smtClean="0"/>
              <a:pPr/>
              <a:t>117</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u="sng" dirty="0"/>
              <a:t>Ethics in Research</a:t>
            </a:r>
            <a:endParaRPr lang="en-US" dirty="0"/>
          </a:p>
          <a:p>
            <a:r>
              <a:rPr lang="en-US" u="sng" dirty="0"/>
              <a:t>ANIMAL RESEARCH</a:t>
            </a:r>
            <a:endParaRPr lang="en-US" dirty="0"/>
          </a:p>
          <a:p>
            <a:r>
              <a:rPr lang="en-US" dirty="0"/>
              <a:t>Psychologists study animals to learn about people, by doing experiments permissible only with animals</a:t>
            </a:r>
          </a:p>
          <a:p>
            <a:pPr fontAlgn="base"/>
            <a:endParaRPr lang="en-US" dirty="0"/>
          </a:p>
          <a:p>
            <a:pPr fontAlgn="base"/>
            <a:r>
              <a:rPr lang="en-US" dirty="0"/>
              <a:t>Humans are not </a:t>
            </a:r>
            <a:r>
              <a:rPr lang="en-US" i="1" dirty="0"/>
              <a:t>like </a:t>
            </a:r>
            <a:r>
              <a:rPr lang="en-US" dirty="0"/>
              <a:t>animals; we </a:t>
            </a:r>
            <a:r>
              <a:rPr lang="en-US" i="1" dirty="0"/>
              <a:t>are </a:t>
            </a:r>
            <a:r>
              <a:rPr lang="en-US" dirty="0"/>
              <a:t>animals.</a:t>
            </a:r>
          </a:p>
          <a:p>
            <a:pPr fontAlgn="base"/>
            <a:endParaRPr lang="en-US" dirty="0"/>
          </a:p>
          <a:p>
            <a:pPr fontAlgn="base"/>
            <a:r>
              <a:rPr lang="en-US" dirty="0"/>
              <a:t>Animal experiences have therefore led to treatments for human diseases—insulin for diabetes, vaccines to prevent polio, transplants to replace defective organs</a:t>
            </a:r>
          </a:p>
          <a:p>
            <a:pPr fontAlgn="base"/>
            <a:r>
              <a:rPr lang="en-US" dirty="0"/>
              <a:t>In U.S. &amp; Canada 60% of adults deem medical testing on animals “morally acceptable”; in Britain only 37% do.</a:t>
            </a:r>
          </a:p>
          <a:p>
            <a:pPr fontAlgn="base"/>
            <a:endParaRPr lang="en-US" dirty="0"/>
          </a:p>
          <a:p>
            <a:pPr fontAlgn="base"/>
            <a:r>
              <a:rPr lang="en-US" dirty="0"/>
              <a:t>Controversy:</a:t>
            </a:r>
          </a:p>
          <a:p>
            <a:pPr marL="231549" indent="-231549" fontAlgn="base">
              <a:buAutoNum type="arabicPeriod"/>
            </a:pPr>
            <a:r>
              <a:rPr lang="en-US" dirty="0"/>
              <a:t>Is it right to place the well-being of humans above that of animals?</a:t>
            </a:r>
          </a:p>
          <a:p>
            <a:pPr marL="231549" indent="-231549" fontAlgn="base"/>
            <a:r>
              <a:rPr lang="en-US" dirty="0"/>
              <a:t>Many agree that it is sometimes permissible to sacrifice animals for human well-being</a:t>
            </a:r>
          </a:p>
          <a:p>
            <a:pPr marL="231549" indent="-231549" fontAlgn="base"/>
            <a:r>
              <a:rPr lang="en-US" dirty="0"/>
              <a:t>We value animals according to their perceived kinship with human (primates/dogs/cats get top priority)</a:t>
            </a:r>
          </a:p>
          <a:p>
            <a:pPr fontAlgn="base"/>
            <a:r>
              <a:rPr lang="en-US" dirty="0"/>
              <a:t>2. What safeguards should protect animals?</a:t>
            </a:r>
          </a:p>
          <a:p>
            <a:pPr lvl="1" fontAlgn="base"/>
            <a:r>
              <a:rPr lang="en-US" dirty="0"/>
              <a:t>98% support government regulations protecting primates, dogs and cats</a:t>
            </a:r>
          </a:p>
          <a:p>
            <a:pPr lvl="1" fontAlgn="base"/>
            <a:r>
              <a:rPr lang="en-US" dirty="0"/>
              <a:t>74% support regulations providing for the humane care of rats &amp; mice</a:t>
            </a:r>
          </a:p>
          <a:p>
            <a:pPr lvl="1" fontAlgn="base"/>
            <a:r>
              <a:rPr lang="en-US" dirty="0"/>
              <a:t>APA guidelines (2002) mandate ensuring the “comfort, health and humane treatment” of animals and of minimizing the “infection, illness and pain of animal subjects”</a:t>
            </a:r>
          </a:p>
          <a:p>
            <a:endParaRPr lang="en-US" dirty="0"/>
          </a:p>
          <a:p>
            <a:r>
              <a:rPr lang="en-US" dirty="0"/>
              <a:t>**Stanley </a:t>
            </a:r>
            <a:r>
              <a:rPr lang="en-US" dirty="0" err="1"/>
              <a:t>Milgram’s</a:t>
            </a:r>
            <a:r>
              <a:rPr lang="en-US" dirty="0"/>
              <a:t> obedience study forced researchers to consider the long-term psychological effects on participants who may commit acts they didn’t realize they were capable of. </a:t>
            </a:r>
          </a:p>
        </p:txBody>
      </p:sp>
      <p:sp>
        <p:nvSpPr>
          <p:cNvPr id="4" name="Slide Number Placeholder 3"/>
          <p:cNvSpPr>
            <a:spLocks noGrp="1"/>
          </p:cNvSpPr>
          <p:nvPr>
            <p:ph type="sldNum" sz="quarter" idx="10"/>
          </p:nvPr>
        </p:nvSpPr>
        <p:spPr/>
        <p:txBody>
          <a:bodyPr/>
          <a:lstStyle/>
          <a:p>
            <a:fld id="{C405D3FA-A5B5-4845-A7CB-79FE24D155CB}" type="slidenum">
              <a:rPr lang="en-US" smtClean="0"/>
              <a:pPr/>
              <a:t>118</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HUMAN RESEARCH</a:t>
            </a:r>
            <a:endParaRPr lang="en-US" dirty="0"/>
          </a:p>
          <a:p>
            <a:pPr fontAlgn="base"/>
            <a:r>
              <a:rPr lang="en-US" dirty="0"/>
              <a:t>Researchers temporarily stress or deceive people—it is used sparingly when researchers believe it is essential to a justifiable end (i.e. understanding violent behavior or studying mood swings).</a:t>
            </a:r>
          </a:p>
          <a:p>
            <a:pPr fontAlgn="base"/>
            <a:endParaRPr lang="en-US" dirty="0"/>
          </a:p>
          <a:p>
            <a:pPr fontAlgn="base"/>
            <a:r>
              <a:rPr lang="en-US" dirty="0"/>
              <a:t>Ethical principles by the APA:</a:t>
            </a:r>
          </a:p>
          <a:p>
            <a:pPr lvl="1" fontAlgn="base"/>
            <a:r>
              <a:rPr lang="en-US" dirty="0"/>
              <a:t>1. Obtain </a:t>
            </a:r>
            <a:r>
              <a:rPr lang="en-US" b="1" dirty="0"/>
              <a:t>informed consent</a:t>
            </a:r>
            <a:r>
              <a:rPr lang="en-US" dirty="0"/>
              <a:t> (allow participants to choose to participate or not)</a:t>
            </a:r>
          </a:p>
          <a:p>
            <a:pPr lvl="1" fontAlgn="base"/>
            <a:r>
              <a:rPr lang="en-US" dirty="0"/>
              <a:t>2. Protect them from harm or discomfort</a:t>
            </a:r>
          </a:p>
          <a:p>
            <a:pPr lvl="1" fontAlgn="base"/>
            <a:r>
              <a:rPr lang="en-US" dirty="0"/>
              <a:t>3. Treat information about individual participants confidentially</a:t>
            </a:r>
          </a:p>
          <a:p>
            <a:pPr marL="463098"/>
            <a:r>
              <a:rPr lang="en-US" dirty="0"/>
              <a:t>4. Fully </a:t>
            </a:r>
            <a:r>
              <a:rPr lang="en-US" b="1" dirty="0"/>
              <a:t>debrief</a:t>
            </a:r>
            <a:r>
              <a:rPr lang="en-US" dirty="0"/>
              <a:t> people (explain the research afterward)</a:t>
            </a:r>
          </a:p>
        </p:txBody>
      </p:sp>
      <p:sp>
        <p:nvSpPr>
          <p:cNvPr id="4" name="Slide Number Placeholder 3"/>
          <p:cNvSpPr>
            <a:spLocks noGrp="1"/>
          </p:cNvSpPr>
          <p:nvPr>
            <p:ph type="sldNum" sz="quarter" idx="10"/>
          </p:nvPr>
        </p:nvSpPr>
        <p:spPr/>
        <p:txBody>
          <a:bodyPr/>
          <a:lstStyle/>
          <a:p>
            <a:fld id="{C405D3FA-A5B5-4845-A7CB-79FE24D155CB}" type="slidenum">
              <a:rPr lang="en-US" smtClean="0"/>
              <a:pPr/>
              <a:t>119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5119E317-B1FF-410C-9FBD-164B134B0BAA}" type="datetimeFigureOut">
              <a:rPr lang="en-US" smtClean="0"/>
              <a:pPr/>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8D7E5-EF63-4223-B443-71D4184A796A}"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119E317-B1FF-410C-9FBD-164B134B0BAA}" type="datetimeFigureOut">
              <a:rPr lang="en-US" smtClean="0"/>
              <a:pPr/>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8D7E5-EF63-4223-B443-71D4184A796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119E317-B1FF-410C-9FBD-164B134B0BAA}" type="datetimeFigureOut">
              <a:rPr lang="en-US" smtClean="0"/>
              <a:pPr/>
              <a:t>5/1/20</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7E88D7E5-EF63-4223-B443-71D4184A796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119E317-B1FF-410C-9FBD-164B134B0BAA}" type="datetimeFigureOut">
              <a:rPr lang="en-US" smtClean="0"/>
              <a:pPr/>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8D7E5-EF63-4223-B443-71D4184A796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119E317-B1FF-410C-9FBD-164B134B0BAA}" type="datetimeFigureOut">
              <a:rPr lang="en-US" smtClean="0"/>
              <a:pPr/>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8D7E5-EF63-4223-B443-71D4184A796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119E317-B1FF-410C-9FBD-164B134B0BAA}" type="datetimeFigureOut">
              <a:rPr lang="en-US" smtClean="0"/>
              <a:pPr/>
              <a:t>5/1/20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88D7E5-EF63-4223-B443-71D4184A796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119E317-B1FF-410C-9FBD-164B134B0BAA}" type="datetimeFigureOut">
              <a:rPr lang="en-US" smtClean="0"/>
              <a:pPr/>
              <a:t>5/1/20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88D7E5-EF63-4223-B443-71D4184A796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119E317-B1FF-410C-9FBD-164B134B0BAA}" type="datetimeFigureOut">
              <a:rPr lang="en-US" smtClean="0"/>
              <a:pPr/>
              <a:t>5/1/20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88D7E5-EF63-4223-B443-71D4184A796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9E317-B1FF-410C-9FBD-164B134B0BAA}" type="datetimeFigureOut">
              <a:rPr lang="en-US" smtClean="0"/>
              <a:pPr/>
              <a:t>5/1/20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88D7E5-EF63-4223-B443-71D4184A796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5119E317-B1FF-410C-9FBD-164B134B0BAA}" type="datetimeFigureOut">
              <a:rPr lang="en-US" smtClean="0"/>
              <a:pPr/>
              <a:t>5/1/20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88D7E5-EF63-4223-B443-71D4184A796A}"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5119E317-B1FF-410C-9FBD-164B134B0BAA}" type="datetimeFigureOut">
              <a:rPr lang="en-US" smtClean="0"/>
              <a:pPr/>
              <a:t>5/1/20</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7E88D7E5-EF63-4223-B443-71D4184A796A}"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5119E317-B1FF-410C-9FBD-164B134B0BAA}" type="datetimeFigureOut">
              <a:rPr lang="en-US" smtClean="0"/>
              <a:pPr/>
              <a:t>5/1/20</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7E88D7E5-EF63-4223-B443-71D4184A796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DTKGL59OkzI"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92.xml.rels><?xml version="1.0" encoding="UTF-8" standalone="yes"?>
<Relationships xmlns="http://schemas.openxmlformats.org/package/2006/relationships"><Relationship Id="rId3" Type="http://schemas.openxmlformats.org/officeDocument/2006/relationships/hyperlink" Target="http://www.youtube.com/watch?v=_O60TYAIgC4"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Franklin Gothic Medium" pitchFamily="34" charset="0"/>
              </a:rPr>
              <a:t>RESEARCH METHODS</a:t>
            </a:r>
          </a:p>
        </p:txBody>
      </p:sp>
      <p:sp>
        <p:nvSpPr>
          <p:cNvPr id="3" name="Subtitle 2"/>
          <p:cNvSpPr>
            <a:spLocks noGrp="1"/>
          </p:cNvSpPr>
          <p:nvPr>
            <p:ph type="subTitle" idx="1"/>
          </p:nvPr>
        </p:nvSpPr>
        <p:spPr/>
        <p:txBody>
          <a:bodyPr/>
          <a:lstStyle/>
          <a:p>
            <a:r>
              <a:rPr lang="en-US" dirty="0">
                <a:latin typeface="Franklin Gothic Medium" pitchFamily="34" charset="0"/>
              </a:rPr>
              <a:t>Unit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lh4.googleusercontent.com/NGdDCKloq22eXdYh46xCrX1yycuhCFLgAQK6mte8A63yJSkJ8Q5bTes0pQsQ1eGZTobTEJTqjnytA9qmCtpywGeerVnb05bKBsDrH8csgcLJ"/>
          <p:cNvPicPr>
            <a:picLocks noChangeAspect="1" noChangeArrowheads="1"/>
          </p:cNvPicPr>
          <p:nvPr/>
        </p:nvPicPr>
        <p:blipFill>
          <a:blip r:embed="rId3" cstate="print"/>
          <a:srcRect/>
          <a:stretch>
            <a:fillRect/>
          </a:stretch>
        </p:blipFill>
        <p:spPr bwMode="auto">
          <a:xfrm>
            <a:off x="0" y="0"/>
            <a:ext cx="9226550" cy="6854824"/>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Franklin Gothic Medium" pitchFamily="34" charset="0"/>
              </a:rPr>
              <a:t>COMPARING RESEARCH METHODS</a:t>
            </a:r>
          </a:p>
        </p:txBody>
      </p:sp>
      <p:pic>
        <p:nvPicPr>
          <p:cNvPr id="81922" name="Picture 2" descr="https://lh6.googleusercontent.com/RMj7M3XtAmWodK84vT-xzUlsD_wif7WYj09Smii0ffVa9AMaEcSYiKyPPD-kg0KXclBVkVCY-GaABl0Dkx3THHFyoKzxn2eH2bIB5cU38yHN"/>
          <p:cNvPicPr>
            <a:picLocks noChangeAspect="1" noChangeArrowheads="1"/>
          </p:cNvPicPr>
          <p:nvPr/>
        </p:nvPicPr>
        <p:blipFill>
          <a:blip r:embed="rId3" cstate="print"/>
          <a:srcRect/>
          <a:stretch>
            <a:fillRect/>
          </a:stretch>
        </p:blipFill>
        <p:spPr bwMode="auto">
          <a:xfrm>
            <a:off x="0" y="1447800"/>
            <a:ext cx="9144000" cy="4191000"/>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Franklin Gothic Medium" pitchFamily="34" charset="0"/>
              </a:rPr>
              <a:t>STATISTICAL REASONING </a:t>
            </a:r>
            <a:br>
              <a:rPr lang="en-US" dirty="0">
                <a:latin typeface="Franklin Gothic Medium" pitchFamily="34" charset="0"/>
              </a:rPr>
            </a:br>
            <a:r>
              <a:rPr lang="en-US" dirty="0">
                <a:latin typeface="Franklin Gothic Medium" pitchFamily="34" charset="0"/>
              </a:rPr>
              <a:t>IN EVERYDAY LIFE</a:t>
            </a:r>
          </a:p>
        </p:txBody>
      </p:sp>
      <p:sp>
        <p:nvSpPr>
          <p:cNvPr id="4" name="Text Placeholder 3"/>
          <p:cNvSpPr>
            <a:spLocks noGrp="1"/>
          </p:cNvSpPr>
          <p:nvPr>
            <p:ph type="body" idx="1"/>
          </p:nvPr>
        </p:nvSpPr>
        <p:spPr/>
        <p:txBody>
          <a:bodyPr/>
          <a:lstStyle/>
          <a:p>
            <a:endParaRPr lang="en-US"/>
          </a:p>
        </p:txBody>
      </p:sp>
      <p:pic>
        <p:nvPicPr>
          <p:cNvPr id="1026" name="Picture 2" descr="https://lh4.googleusercontent.com/kjK_2-BUhSxciz0HmNjGLnH-ECqNXMyDW8X8M_qtyUy741KmzEe9RYr5ln2RAeCaV0Xkfus3Rx-fk5Wb3BCxrCBuPv51l8zn9bU8fJuclkAJ"/>
          <p:cNvPicPr>
            <a:picLocks noChangeAspect="1" noChangeArrowheads="1"/>
          </p:cNvPicPr>
          <p:nvPr/>
        </p:nvPicPr>
        <p:blipFill>
          <a:blip r:embed="rId3" cstate="print"/>
          <a:srcRect/>
          <a:stretch>
            <a:fillRect/>
          </a:stretch>
        </p:blipFill>
        <p:spPr bwMode="auto">
          <a:xfrm>
            <a:off x="1600200" y="1752600"/>
            <a:ext cx="5835650" cy="4668520"/>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6148" name="Group 46"/>
          <p:cNvGrpSpPr>
            <a:grpSpLocks/>
          </p:cNvGrpSpPr>
          <p:nvPr/>
        </p:nvGrpSpPr>
        <p:grpSpPr bwMode="auto">
          <a:xfrm>
            <a:off x="0" y="-57150"/>
            <a:ext cx="9144000" cy="6972300"/>
            <a:chOff x="0" y="19050"/>
            <a:chExt cx="9144000" cy="6972300"/>
          </a:xfrm>
        </p:grpSpPr>
        <p:grpSp>
          <p:nvGrpSpPr>
            <p:cNvPr id="6151" name="Group 47"/>
            <p:cNvGrpSpPr>
              <a:grpSpLocks noChangeAspect="1"/>
            </p:cNvGrpSpPr>
            <p:nvPr/>
          </p:nvGrpSpPr>
          <p:grpSpPr bwMode="auto">
            <a:xfrm>
              <a:off x="0" y="19050"/>
              <a:ext cx="9144000" cy="6972300"/>
              <a:chOff x="720" y="720"/>
              <a:chExt cx="14400" cy="10980"/>
            </a:xfrm>
          </p:grpSpPr>
          <p:sp>
            <p:nvSpPr>
              <p:cNvPr id="6154" name="AutoShape 3"/>
              <p:cNvSpPr>
                <a:spLocks noChangeAspect="1" noChangeArrowheads="1" noTextEdit="1"/>
              </p:cNvSpPr>
              <p:nvPr/>
            </p:nvSpPr>
            <p:spPr bwMode="auto">
              <a:xfrm>
                <a:off x="720" y="720"/>
                <a:ext cx="14400" cy="1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55" name="Oval 51"/>
              <p:cNvSpPr>
                <a:spLocks noChangeArrowheads="1"/>
              </p:cNvSpPr>
              <p:nvPr/>
            </p:nvSpPr>
            <p:spPr bwMode="auto">
              <a:xfrm>
                <a:off x="6480" y="2971"/>
                <a:ext cx="4680" cy="1800"/>
              </a:xfrm>
              <a:prstGeom prst="ellipse">
                <a:avLst/>
              </a:prstGeom>
              <a:solidFill>
                <a:srgbClr val="CCFFCC"/>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a:latin typeface="Arial" panose="020B0604020202020204" pitchFamily="34" charset="0"/>
                  </a:rPr>
                  <a:t>The Science of Psychology</a:t>
                </a:r>
              </a:p>
            </p:txBody>
          </p:sp>
          <p:sp>
            <p:nvSpPr>
              <p:cNvPr id="6156" name="Oval 52"/>
              <p:cNvSpPr>
                <a:spLocks noChangeArrowheads="1"/>
              </p:cNvSpPr>
              <p:nvPr/>
            </p:nvSpPr>
            <p:spPr bwMode="auto">
              <a:xfrm>
                <a:off x="3420" y="930"/>
                <a:ext cx="2745" cy="1609"/>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Arial" panose="020B0604020202020204" pitchFamily="34" charset="0"/>
                  </a:rPr>
                  <a:t>Approaches</a:t>
                </a:r>
                <a:r>
                  <a:rPr lang="en-US" altLang="en-US" sz="2400" b="1">
                    <a:latin typeface="Arial" panose="020B0604020202020204" pitchFamily="34" charset="0"/>
                  </a:rPr>
                  <a:t> </a:t>
                </a:r>
                <a:r>
                  <a:rPr lang="en-US" altLang="en-US" sz="1800" b="1">
                    <a:latin typeface="Arial" panose="020B0604020202020204" pitchFamily="34" charset="0"/>
                  </a:rPr>
                  <a:t>to Psych</a:t>
                </a:r>
              </a:p>
            </p:txBody>
          </p:sp>
          <p:sp>
            <p:nvSpPr>
              <p:cNvPr id="6157" name="Oval 53"/>
              <p:cNvSpPr>
                <a:spLocks noChangeArrowheads="1"/>
              </p:cNvSpPr>
              <p:nvPr/>
            </p:nvSpPr>
            <p:spPr bwMode="auto">
              <a:xfrm>
                <a:off x="11160" y="861"/>
                <a:ext cx="2340" cy="1980"/>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latin typeface="Arial" panose="020B0604020202020204" pitchFamily="34" charset="0"/>
                  </a:rPr>
                  <a:t>Growth of Psych</a:t>
                </a:r>
              </a:p>
            </p:txBody>
          </p:sp>
          <p:sp>
            <p:nvSpPr>
              <p:cNvPr id="6158" name="Oval 54"/>
              <p:cNvSpPr>
                <a:spLocks noChangeArrowheads="1"/>
              </p:cNvSpPr>
              <p:nvPr/>
            </p:nvSpPr>
            <p:spPr bwMode="auto">
              <a:xfrm>
                <a:off x="3997" y="4873"/>
                <a:ext cx="2340" cy="1980"/>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Arial" panose="020B0604020202020204" pitchFamily="34" charset="0"/>
                  </a:rPr>
                  <a:t>Research</a:t>
                </a:r>
                <a:r>
                  <a:rPr lang="en-US" altLang="en-US" sz="1600">
                    <a:latin typeface="Arial" panose="020B0604020202020204" pitchFamily="34" charset="0"/>
                  </a:rPr>
                  <a:t> </a:t>
                </a:r>
                <a:r>
                  <a:rPr lang="en-US" altLang="en-US" sz="1800" b="1">
                    <a:latin typeface="Arial" panose="020B0604020202020204" pitchFamily="34" charset="0"/>
                  </a:rPr>
                  <a:t>Methods</a:t>
                </a:r>
              </a:p>
            </p:txBody>
          </p:sp>
          <p:sp>
            <p:nvSpPr>
              <p:cNvPr id="6159" name="Oval 55"/>
              <p:cNvSpPr>
                <a:spLocks noChangeArrowheads="1"/>
              </p:cNvSpPr>
              <p:nvPr/>
            </p:nvSpPr>
            <p:spPr bwMode="auto">
              <a:xfrm>
                <a:off x="10980" y="5040"/>
                <a:ext cx="2340" cy="1980"/>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latin typeface="Arial" panose="020B0604020202020204" pitchFamily="34" charset="0"/>
                  </a:rPr>
                  <a:t>Statistics</a:t>
                </a:r>
              </a:p>
            </p:txBody>
          </p:sp>
          <p:sp>
            <p:nvSpPr>
              <p:cNvPr id="6160" name="Rectangle 56"/>
              <p:cNvSpPr>
                <a:spLocks noChangeArrowheads="1"/>
              </p:cNvSpPr>
              <p:nvPr/>
            </p:nvSpPr>
            <p:spPr bwMode="auto">
              <a:xfrm>
                <a:off x="1551" y="7740"/>
                <a:ext cx="2057" cy="900"/>
              </a:xfrm>
              <a:prstGeom prst="rect">
                <a:avLst/>
              </a:prstGeom>
              <a:solidFill>
                <a:srgbClr val="FFCC99"/>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Arial" panose="020B0604020202020204" pitchFamily="34" charset="0"/>
                  </a:rPr>
                  <a:t>Descriptive</a:t>
                </a:r>
              </a:p>
            </p:txBody>
          </p:sp>
          <p:sp>
            <p:nvSpPr>
              <p:cNvPr id="6161" name="Rectangle 57"/>
              <p:cNvSpPr>
                <a:spLocks noChangeArrowheads="1"/>
              </p:cNvSpPr>
              <p:nvPr/>
            </p:nvSpPr>
            <p:spPr bwMode="auto">
              <a:xfrm>
                <a:off x="4138" y="7740"/>
                <a:ext cx="2057" cy="900"/>
              </a:xfrm>
              <a:prstGeom prst="rect">
                <a:avLst/>
              </a:prstGeom>
              <a:solidFill>
                <a:srgbClr val="FFCC99"/>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Arial" panose="020B0604020202020204" pitchFamily="34" charset="0"/>
                  </a:rPr>
                  <a:t>Correlation</a:t>
                </a:r>
              </a:p>
            </p:txBody>
          </p:sp>
          <p:sp>
            <p:nvSpPr>
              <p:cNvPr id="6162" name="Rectangle 58"/>
              <p:cNvSpPr>
                <a:spLocks noChangeArrowheads="1"/>
              </p:cNvSpPr>
              <p:nvPr/>
            </p:nvSpPr>
            <p:spPr bwMode="auto">
              <a:xfrm>
                <a:off x="6660" y="7740"/>
                <a:ext cx="2057" cy="900"/>
              </a:xfrm>
              <a:prstGeom prst="rect">
                <a:avLst/>
              </a:prstGeom>
              <a:solidFill>
                <a:srgbClr val="FFCC99"/>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Arial" panose="020B0604020202020204" pitchFamily="34" charset="0"/>
                  </a:rPr>
                  <a:t>Experiment</a:t>
                </a:r>
              </a:p>
            </p:txBody>
          </p:sp>
          <p:sp>
            <p:nvSpPr>
              <p:cNvPr id="6163" name="Oval 59"/>
              <p:cNvSpPr>
                <a:spLocks noChangeArrowheads="1"/>
              </p:cNvSpPr>
              <p:nvPr/>
            </p:nvSpPr>
            <p:spPr bwMode="auto">
              <a:xfrm>
                <a:off x="851" y="9295"/>
                <a:ext cx="1415" cy="1080"/>
              </a:xfrm>
              <a:prstGeom prst="ellipse">
                <a:avLst/>
              </a:prstGeom>
              <a:solidFill>
                <a:srgbClr val="CC99FF"/>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a:latin typeface="Arial" panose="020B0604020202020204" pitchFamily="34" charset="0"/>
                  </a:rPr>
                  <a:t>Case Study</a:t>
                </a:r>
              </a:p>
            </p:txBody>
          </p:sp>
          <p:sp>
            <p:nvSpPr>
              <p:cNvPr id="6164" name="Oval 60"/>
              <p:cNvSpPr>
                <a:spLocks noChangeArrowheads="1"/>
              </p:cNvSpPr>
              <p:nvPr/>
            </p:nvSpPr>
            <p:spPr bwMode="auto">
              <a:xfrm>
                <a:off x="1953" y="10666"/>
                <a:ext cx="1356" cy="720"/>
              </a:xfrm>
              <a:prstGeom prst="ellipse">
                <a:avLst/>
              </a:prstGeom>
              <a:solidFill>
                <a:srgbClr val="CC99FF"/>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400">
                    <a:latin typeface="Arial" panose="020B0604020202020204" pitchFamily="34" charset="0"/>
                  </a:rPr>
                  <a:t>Survey</a:t>
                </a:r>
              </a:p>
            </p:txBody>
          </p:sp>
          <p:sp>
            <p:nvSpPr>
              <p:cNvPr id="6165" name="Oval 61"/>
              <p:cNvSpPr>
                <a:spLocks noChangeArrowheads="1"/>
              </p:cNvSpPr>
              <p:nvPr/>
            </p:nvSpPr>
            <p:spPr bwMode="auto">
              <a:xfrm>
                <a:off x="3056" y="9231"/>
                <a:ext cx="2355" cy="1209"/>
              </a:xfrm>
              <a:prstGeom prst="ellipse">
                <a:avLst/>
              </a:prstGeom>
              <a:solidFill>
                <a:srgbClr val="CC99FF"/>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a:latin typeface="Arial" panose="020B0604020202020204" pitchFamily="34" charset="0"/>
                  </a:rPr>
                  <a:t>Naturalistic  Observation</a:t>
                </a:r>
              </a:p>
            </p:txBody>
          </p:sp>
          <p:sp>
            <p:nvSpPr>
              <p:cNvPr id="6166" name="Rectangle 62"/>
              <p:cNvSpPr>
                <a:spLocks noChangeArrowheads="1"/>
              </p:cNvSpPr>
              <p:nvPr/>
            </p:nvSpPr>
            <p:spPr bwMode="auto">
              <a:xfrm>
                <a:off x="9900" y="7740"/>
                <a:ext cx="1800" cy="900"/>
              </a:xfrm>
              <a:prstGeom prst="rect">
                <a:avLst/>
              </a:prstGeom>
              <a:solidFill>
                <a:srgbClr val="CCFFFF"/>
              </a:solidFill>
              <a:ln w="9525">
                <a:solidFill>
                  <a:srgbClr val="000000"/>
                </a:solidFill>
                <a:miter lim="800000"/>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latin typeface="Arial" panose="020B0604020202020204" pitchFamily="34" charset="0"/>
                  </a:rPr>
                  <a:t>Descriptive</a:t>
                </a:r>
              </a:p>
            </p:txBody>
          </p:sp>
          <p:sp>
            <p:nvSpPr>
              <p:cNvPr id="6167" name="Rectangle 63"/>
              <p:cNvSpPr>
                <a:spLocks noChangeArrowheads="1"/>
              </p:cNvSpPr>
              <p:nvPr/>
            </p:nvSpPr>
            <p:spPr bwMode="auto">
              <a:xfrm>
                <a:off x="12600" y="7740"/>
                <a:ext cx="1800" cy="900"/>
              </a:xfrm>
              <a:prstGeom prst="rect">
                <a:avLst/>
              </a:prstGeom>
              <a:solidFill>
                <a:srgbClr val="CCFFFF"/>
              </a:solidFill>
              <a:ln w="9525">
                <a:solidFill>
                  <a:srgbClr val="000000"/>
                </a:solidFill>
                <a:miter lim="800000"/>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latin typeface="Arial" panose="020B0604020202020204" pitchFamily="34" charset="0"/>
                  </a:rPr>
                  <a:t>Inferential</a:t>
                </a:r>
                <a:endParaRPr lang="en-US" altLang="en-US" sz="1400">
                  <a:latin typeface="Arial" panose="020B0604020202020204" pitchFamily="34" charset="0"/>
                </a:endParaRPr>
              </a:p>
            </p:txBody>
          </p:sp>
          <p:sp>
            <p:nvSpPr>
              <p:cNvPr id="6168" name="Rectangle 64"/>
              <p:cNvSpPr>
                <a:spLocks noChangeArrowheads="1"/>
              </p:cNvSpPr>
              <p:nvPr/>
            </p:nvSpPr>
            <p:spPr bwMode="auto">
              <a:xfrm>
                <a:off x="1080" y="4680"/>
                <a:ext cx="1800" cy="900"/>
              </a:xfrm>
              <a:prstGeom prst="rect">
                <a:avLst/>
              </a:prstGeom>
              <a:solidFill>
                <a:srgbClr val="00CCFF"/>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
                    <a:latin typeface="Arial" panose="020B0604020202020204" pitchFamily="34" charset="0"/>
                  </a:rPr>
                  <a:t>Ethics</a:t>
                </a:r>
              </a:p>
            </p:txBody>
          </p:sp>
          <p:sp>
            <p:nvSpPr>
              <p:cNvPr id="6169" name="Rectangle 65"/>
              <p:cNvSpPr>
                <a:spLocks noChangeArrowheads="1"/>
              </p:cNvSpPr>
              <p:nvPr/>
            </p:nvSpPr>
            <p:spPr bwMode="auto">
              <a:xfrm>
                <a:off x="1080" y="6120"/>
                <a:ext cx="1800" cy="900"/>
              </a:xfrm>
              <a:prstGeom prst="rect">
                <a:avLst/>
              </a:prstGeom>
              <a:solidFill>
                <a:srgbClr val="00CCFF"/>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a:latin typeface="Arial" panose="020B0604020202020204" pitchFamily="34" charset="0"/>
                  </a:rPr>
                  <a:t>Sampling</a:t>
                </a:r>
              </a:p>
            </p:txBody>
          </p:sp>
          <p:cxnSp>
            <p:nvCxnSpPr>
              <p:cNvPr id="6170" name="AutoShape 19"/>
              <p:cNvCxnSpPr>
                <a:cxnSpLocks noChangeShapeType="1"/>
                <a:stCxn id="6168" idx="3"/>
                <a:endCxn id="6158" idx="2"/>
              </p:cNvCxnSpPr>
              <p:nvPr/>
            </p:nvCxnSpPr>
            <p:spPr bwMode="auto">
              <a:xfrm>
                <a:off x="2880" y="5130"/>
                <a:ext cx="1117" cy="73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1" name="AutoShape 20"/>
              <p:cNvCxnSpPr>
                <a:cxnSpLocks noChangeShapeType="1"/>
                <a:stCxn id="6169" idx="3"/>
                <a:endCxn id="6158" idx="2"/>
              </p:cNvCxnSpPr>
              <p:nvPr/>
            </p:nvCxnSpPr>
            <p:spPr bwMode="auto">
              <a:xfrm flipV="1">
                <a:off x="2880" y="5863"/>
                <a:ext cx="1117" cy="70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2" name="AutoShape 21"/>
              <p:cNvCxnSpPr>
                <a:cxnSpLocks noChangeShapeType="1"/>
                <a:stCxn id="6155" idx="3"/>
                <a:endCxn id="6158" idx="7"/>
              </p:cNvCxnSpPr>
              <p:nvPr/>
            </p:nvCxnSpPr>
            <p:spPr bwMode="auto">
              <a:xfrm flipH="1">
                <a:off x="5994" y="4507"/>
                <a:ext cx="1171" cy="65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3" name="AutoShape 22"/>
              <p:cNvCxnSpPr>
                <a:cxnSpLocks noChangeShapeType="1"/>
                <a:stCxn id="6155" idx="5"/>
                <a:endCxn id="6159" idx="1"/>
              </p:cNvCxnSpPr>
              <p:nvPr/>
            </p:nvCxnSpPr>
            <p:spPr bwMode="auto">
              <a:xfrm>
                <a:off x="10475" y="4507"/>
                <a:ext cx="848" cy="82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4" name="AutoShape 23"/>
              <p:cNvCxnSpPr>
                <a:cxnSpLocks noChangeShapeType="1"/>
                <a:stCxn id="6158" idx="4"/>
              </p:cNvCxnSpPr>
              <p:nvPr/>
            </p:nvCxnSpPr>
            <p:spPr bwMode="auto">
              <a:xfrm flipH="1">
                <a:off x="2160" y="6853"/>
                <a:ext cx="3007" cy="8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5" name="AutoShape 24"/>
              <p:cNvCxnSpPr>
                <a:cxnSpLocks noChangeShapeType="1"/>
                <a:stCxn id="6158" idx="4"/>
                <a:endCxn id="6161" idx="0"/>
              </p:cNvCxnSpPr>
              <p:nvPr/>
            </p:nvCxnSpPr>
            <p:spPr bwMode="auto">
              <a:xfrm flipH="1">
                <a:off x="5167" y="6853"/>
                <a:ext cx="0" cy="8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6" name="AutoShape 25"/>
              <p:cNvCxnSpPr>
                <a:cxnSpLocks noChangeShapeType="1"/>
                <a:stCxn id="6158" idx="4"/>
              </p:cNvCxnSpPr>
              <p:nvPr/>
            </p:nvCxnSpPr>
            <p:spPr bwMode="auto">
              <a:xfrm>
                <a:off x="5167" y="6853"/>
                <a:ext cx="2393" cy="8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7" name="AutoShape 26"/>
              <p:cNvCxnSpPr>
                <a:cxnSpLocks noChangeShapeType="1"/>
              </p:cNvCxnSpPr>
              <p:nvPr/>
            </p:nvCxnSpPr>
            <p:spPr bwMode="auto">
              <a:xfrm flipH="1">
                <a:off x="10800" y="7020"/>
                <a:ext cx="1350" cy="7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8" name="AutoShape 27"/>
              <p:cNvCxnSpPr>
                <a:cxnSpLocks noChangeShapeType="1"/>
              </p:cNvCxnSpPr>
              <p:nvPr/>
            </p:nvCxnSpPr>
            <p:spPr bwMode="auto">
              <a:xfrm>
                <a:off x="12150" y="7020"/>
                <a:ext cx="1350" cy="7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9" name="AutoShape 28"/>
              <p:cNvCxnSpPr>
                <a:cxnSpLocks noChangeShapeType="1"/>
                <a:stCxn id="6160" idx="2"/>
                <a:endCxn id="6163" idx="7"/>
              </p:cNvCxnSpPr>
              <p:nvPr/>
            </p:nvCxnSpPr>
            <p:spPr bwMode="auto">
              <a:xfrm flipH="1">
                <a:off x="2059" y="8640"/>
                <a:ext cx="521" cy="81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0" name="AutoShape 29"/>
              <p:cNvCxnSpPr>
                <a:cxnSpLocks noChangeShapeType="1"/>
                <a:stCxn id="6160" idx="2"/>
                <a:endCxn id="6165" idx="1"/>
              </p:cNvCxnSpPr>
              <p:nvPr/>
            </p:nvCxnSpPr>
            <p:spPr bwMode="auto">
              <a:xfrm>
                <a:off x="2580" y="8640"/>
                <a:ext cx="821" cy="76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1" name="AutoShape 30"/>
              <p:cNvCxnSpPr>
                <a:cxnSpLocks noChangeShapeType="1"/>
                <a:stCxn id="6160" idx="2"/>
                <a:endCxn id="6164" idx="0"/>
              </p:cNvCxnSpPr>
              <p:nvPr/>
            </p:nvCxnSpPr>
            <p:spPr bwMode="auto">
              <a:xfrm>
                <a:off x="2580" y="8640"/>
                <a:ext cx="51" cy="202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2" name="AutoShape 31"/>
              <p:cNvCxnSpPr>
                <a:cxnSpLocks noChangeShapeType="1"/>
                <a:stCxn id="6155" idx="1"/>
                <a:endCxn id="6156" idx="5"/>
              </p:cNvCxnSpPr>
              <p:nvPr/>
            </p:nvCxnSpPr>
            <p:spPr bwMode="auto">
              <a:xfrm flipH="1" flipV="1">
                <a:off x="5763" y="2303"/>
                <a:ext cx="1402" cy="93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3" name="AutoShape 32"/>
              <p:cNvCxnSpPr>
                <a:cxnSpLocks noChangeShapeType="1"/>
                <a:stCxn id="6155" idx="7"/>
                <a:endCxn id="6157" idx="3"/>
              </p:cNvCxnSpPr>
              <p:nvPr/>
            </p:nvCxnSpPr>
            <p:spPr bwMode="auto">
              <a:xfrm flipV="1">
                <a:off x="10475" y="2551"/>
                <a:ext cx="1028" cy="68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184" name="Oval 80"/>
              <p:cNvSpPr>
                <a:spLocks noChangeArrowheads="1"/>
              </p:cNvSpPr>
              <p:nvPr/>
            </p:nvSpPr>
            <p:spPr bwMode="auto">
              <a:xfrm>
                <a:off x="8957" y="9360"/>
                <a:ext cx="2169" cy="1080"/>
              </a:xfrm>
              <a:prstGeom prst="ellipse">
                <a:avLst/>
              </a:prstGeom>
              <a:solidFill>
                <a:srgbClr val="FF9900"/>
              </a:solidFill>
              <a:ln w="9525">
                <a:solidFill>
                  <a:srgbClr val="000000"/>
                </a:solidFill>
                <a:round/>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400">
                    <a:latin typeface="Arial" panose="020B0604020202020204" pitchFamily="34" charset="0"/>
                  </a:rPr>
                  <a:t>Central Tendency </a:t>
                </a:r>
              </a:p>
            </p:txBody>
          </p:sp>
          <p:sp>
            <p:nvSpPr>
              <p:cNvPr id="6185" name="Oval 81"/>
              <p:cNvSpPr>
                <a:spLocks noChangeArrowheads="1"/>
              </p:cNvSpPr>
              <p:nvPr/>
            </p:nvSpPr>
            <p:spPr bwMode="auto">
              <a:xfrm>
                <a:off x="11460" y="9540"/>
                <a:ext cx="1980" cy="900"/>
              </a:xfrm>
              <a:prstGeom prst="ellipse">
                <a:avLst/>
              </a:prstGeom>
              <a:solidFill>
                <a:srgbClr val="FF9900"/>
              </a:solidFill>
              <a:ln w="9525">
                <a:solidFill>
                  <a:srgbClr val="000000"/>
                </a:solidFill>
                <a:round/>
                <a:headEnd/>
                <a:tailEnd/>
              </a:ln>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a:latin typeface="Arial" panose="020B0604020202020204" pitchFamily="34" charset="0"/>
                  </a:rPr>
                  <a:t>Variance</a:t>
                </a:r>
              </a:p>
            </p:txBody>
          </p:sp>
          <p:cxnSp>
            <p:nvCxnSpPr>
              <p:cNvPr id="6186" name="AutoShape 35"/>
              <p:cNvCxnSpPr>
                <a:cxnSpLocks noChangeShapeType="1"/>
                <a:stCxn id="6166" idx="2"/>
                <a:endCxn id="6184" idx="0"/>
              </p:cNvCxnSpPr>
              <p:nvPr/>
            </p:nvCxnSpPr>
            <p:spPr bwMode="auto">
              <a:xfrm flipH="1">
                <a:off x="10042" y="8640"/>
                <a:ext cx="758" cy="7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7" name="AutoShape 36"/>
              <p:cNvCxnSpPr>
                <a:cxnSpLocks noChangeShapeType="1"/>
                <a:stCxn id="6166" idx="2"/>
                <a:endCxn id="6185" idx="0"/>
              </p:cNvCxnSpPr>
              <p:nvPr/>
            </p:nvCxnSpPr>
            <p:spPr bwMode="auto">
              <a:xfrm>
                <a:off x="10800" y="8640"/>
                <a:ext cx="1650" cy="9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6152" name="Oval 48"/>
            <p:cNvSpPr>
              <a:spLocks noChangeArrowheads="1"/>
            </p:cNvSpPr>
            <p:nvPr/>
          </p:nvSpPr>
          <p:spPr bwMode="auto">
            <a:xfrm>
              <a:off x="1898650" y="1501775"/>
              <a:ext cx="1377950" cy="685800"/>
            </a:xfrm>
            <a:prstGeom prst="ellipse">
              <a:avLst/>
            </a:prstGeom>
            <a:solidFill>
              <a:srgbClr val="FF9900"/>
            </a:solidFill>
            <a:ln w="9525">
              <a:solidFill>
                <a:srgbClr val="000000"/>
              </a:solidFill>
              <a:round/>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400">
                  <a:latin typeface="Arial" panose="020B0604020202020204" pitchFamily="34" charset="0"/>
                </a:rPr>
                <a:t>Careers</a:t>
              </a:r>
            </a:p>
          </p:txBody>
        </p:sp>
        <p:cxnSp>
          <p:nvCxnSpPr>
            <p:cNvPr id="50" name="Straight Arrow Connector 49"/>
            <p:cNvCxnSpPr>
              <a:stCxn id="6156" idx="4"/>
              <a:endCxn id="6152" idx="0"/>
            </p:cNvCxnSpPr>
            <p:nvPr/>
          </p:nvCxnSpPr>
          <p:spPr>
            <a:xfrm>
              <a:off x="2586038" y="1174750"/>
              <a:ext cx="1587" cy="3270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9" name="Rectangle 48"/>
          <p:cNvSpPr/>
          <p:nvPr/>
        </p:nvSpPr>
        <p:spPr>
          <a:xfrm>
            <a:off x="5181600" y="2550013"/>
            <a:ext cx="3684904" cy="3708547"/>
          </a:xfrm>
          <a:prstGeom prst="rect">
            <a:avLst/>
          </a:prstGeom>
          <a:solidFill>
            <a:srgbClr val="D1E7FB">
              <a:alpha val="50000"/>
            </a:srgb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6150" name="AutoShape 55"/>
          <p:cNvSpPr>
            <a:spLocks noChangeArrowheads="1"/>
          </p:cNvSpPr>
          <p:nvPr/>
        </p:nvSpPr>
        <p:spPr bwMode="auto">
          <a:xfrm>
            <a:off x="8039100" y="5068033"/>
            <a:ext cx="990600" cy="609600"/>
          </a:xfrm>
          <a:prstGeom prst="wedgeRoundRectCallout">
            <a:avLst>
              <a:gd name="adj1" fmla="val 13604"/>
              <a:gd name="adj2" fmla="val 81323"/>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Arial" panose="020B0604020202020204" pitchFamily="34" charset="0"/>
              </a:rPr>
              <a:t>We are here</a:t>
            </a:r>
          </a:p>
        </p:txBody>
      </p:sp>
      <p:pic>
        <p:nvPicPr>
          <p:cNvPr id="52" name="Picture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3830">
            <a:off x="8098781" y="5832779"/>
            <a:ext cx="963825" cy="986441"/>
          </a:xfrm>
          <a:prstGeom prst="ellipse">
            <a:avLst/>
          </a:prstGeom>
        </p:spPr>
      </p:pic>
    </p:spTree>
    <p:extLst>
      <p:ext uri="{BB962C8B-B14F-4D97-AF65-F5344CB8AC3E}">
        <p14:creationId xmlns:p14="http://schemas.microsoft.com/office/powerpoint/2010/main" val="5001668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p:txBody>
          <a:bodyPr/>
          <a:lstStyle/>
          <a:p>
            <a:pPr eaLnBrk="1" hangingPunct="1"/>
            <a:r>
              <a:rPr lang="en-US" altLang="en-US" dirty="0">
                <a:latin typeface="Franklin Gothic Medium" panose="020B0603020102020204" pitchFamily="34" charset="0"/>
              </a:rPr>
              <a:t>CENTRAL TENDENCY</a:t>
            </a:r>
          </a:p>
        </p:txBody>
      </p:sp>
      <p:sp>
        <p:nvSpPr>
          <p:cNvPr id="10243" name="Rectangle 3"/>
          <p:cNvSpPr>
            <a:spLocks noGrp="1" noChangeArrowheads="1"/>
          </p:cNvSpPr>
          <p:nvPr>
            <p:ph type="body" idx="4294967295"/>
          </p:nvPr>
        </p:nvSpPr>
        <p:spPr/>
        <p:txBody>
          <a:bodyPr/>
          <a:lstStyle/>
          <a:p>
            <a:pPr eaLnBrk="1" hangingPunct="1"/>
            <a:r>
              <a:rPr lang="en-US" altLang="en-US">
                <a:latin typeface="Franklin Gothic Medium" panose="020B0603020102020204" pitchFamily="34" charset="0"/>
              </a:rPr>
              <a:t>Tendency of scores to congregate around some middle variable</a:t>
            </a:r>
          </a:p>
          <a:p>
            <a:pPr eaLnBrk="1" hangingPunct="1"/>
            <a:r>
              <a:rPr lang="en-US" altLang="en-US">
                <a:latin typeface="Franklin Gothic Medium" panose="020B0603020102020204" pitchFamily="34" charset="0"/>
              </a:rPr>
              <a:t>A measure of central tendency identifies what is average or typical in a data set</a:t>
            </a:r>
          </a:p>
          <a:p>
            <a:pPr eaLnBrk="1" hangingPunct="1">
              <a:buFontTx/>
              <a:buNone/>
            </a:pPr>
            <a:endParaRPr lang="en-US" altLang="en-US">
              <a:latin typeface="Franklin Gothic Medium" panose="020B0603020102020204" pitchFamily="34" charset="0"/>
            </a:endParaRPr>
          </a:p>
        </p:txBody>
      </p:sp>
    </p:spTree>
    <p:extLst>
      <p:ext uri="{BB962C8B-B14F-4D97-AF65-F5344CB8AC3E}">
        <p14:creationId xmlns:p14="http://schemas.microsoft.com/office/powerpoint/2010/main" val="4048935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p:txBody>
          <a:bodyPr/>
          <a:lstStyle/>
          <a:p>
            <a:pPr eaLnBrk="1" hangingPunct="1"/>
            <a:r>
              <a:rPr lang="en-US" altLang="en-US" sz="4000" dirty="0">
                <a:latin typeface="Franklin Gothic Medium" panose="020B0603020102020204" pitchFamily="34" charset="0"/>
              </a:rPr>
              <a:t>MEASURES OF CENTRAL TENDENCY</a:t>
            </a:r>
          </a:p>
        </p:txBody>
      </p:sp>
      <p:sp>
        <p:nvSpPr>
          <p:cNvPr id="12291" name="Rectangle 3"/>
          <p:cNvSpPr>
            <a:spLocks noGrp="1" noChangeArrowheads="1"/>
          </p:cNvSpPr>
          <p:nvPr>
            <p:ph type="body" idx="4294967295"/>
          </p:nvPr>
        </p:nvSpPr>
        <p:spPr>
          <a:xfrm>
            <a:off x="800100" y="1524000"/>
            <a:ext cx="7543800" cy="4724400"/>
          </a:xfrm>
        </p:spPr>
        <p:txBody>
          <a:bodyPr/>
          <a:lstStyle/>
          <a:p>
            <a:pPr marL="465138" indent="-465138" eaLnBrk="1" hangingPunct="1">
              <a:buFont typeface="Wingdings" panose="05000000000000000000" pitchFamily="2" charset="2"/>
              <a:buNone/>
            </a:pPr>
            <a:r>
              <a:rPr lang="en-US" altLang="en-US" sz="3200" dirty="0">
                <a:solidFill>
                  <a:srgbClr val="0000FF"/>
                </a:solidFill>
                <a:latin typeface="Franklin Gothic Medium" panose="020B0603020102020204" pitchFamily="34" charset="0"/>
              </a:rPr>
              <a:t>Mode:</a:t>
            </a:r>
            <a:r>
              <a:rPr lang="en-US" altLang="en-US" sz="3200" dirty="0">
                <a:solidFill>
                  <a:srgbClr val="6600CC"/>
                </a:solidFill>
                <a:latin typeface="Franklin Gothic Medium" panose="020B0603020102020204" pitchFamily="34" charset="0"/>
              </a:rPr>
              <a:t> </a:t>
            </a:r>
            <a:r>
              <a:rPr lang="en-US" altLang="en-US" sz="3200" dirty="0">
                <a:latin typeface="Franklin Gothic Medium" panose="020B0603020102020204" pitchFamily="34" charset="0"/>
              </a:rPr>
              <a:t>The most frequently occurring score in a distribution.</a:t>
            </a:r>
          </a:p>
          <a:p>
            <a:pPr marL="465138" indent="-465138" eaLnBrk="1" hangingPunct="1">
              <a:buFont typeface="Wingdings" panose="05000000000000000000" pitchFamily="2" charset="2"/>
              <a:buNone/>
            </a:pPr>
            <a:r>
              <a:rPr lang="en-US" altLang="en-US" sz="3200" dirty="0">
                <a:solidFill>
                  <a:srgbClr val="0000FF"/>
                </a:solidFill>
                <a:latin typeface="Franklin Gothic Medium" panose="020B0603020102020204" pitchFamily="34" charset="0"/>
              </a:rPr>
              <a:t>Mean:</a:t>
            </a:r>
            <a:r>
              <a:rPr lang="en-US" altLang="en-US" sz="3200" dirty="0">
                <a:solidFill>
                  <a:srgbClr val="6600CC"/>
                </a:solidFill>
                <a:latin typeface="Franklin Gothic Medium" panose="020B0603020102020204" pitchFamily="34" charset="0"/>
              </a:rPr>
              <a:t> </a:t>
            </a:r>
            <a:r>
              <a:rPr lang="en-US" altLang="en-US" sz="3200" dirty="0">
                <a:latin typeface="Franklin Gothic Medium" panose="020B0603020102020204" pitchFamily="34" charset="0"/>
              </a:rPr>
              <a:t>The arithmetic average of scores in a distribution obtained by adding the scores and then dividing by their number.</a:t>
            </a:r>
          </a:p>
          <a:p>
            <a:pPr marL="465138" indent="-465138" eaLnBrk="1" hangingPunct="1">
              <a:buFont typeface="Wingdings" panose="05000000000000000000" pitchFamily="2" charset="2"/>
              <a:buNone/>
            </a:pPr>
            <a:r>
              <a:rPr lang="en-US" altLang="en-US" sz="3200" dirty="0">
                <a:solidFill>
                  <a:srgbClr val="0000FF"/>
                </a:solidFill>
                <a:latin typeface="Franklin Gothic Medium" panose="020B0603020102020204" pitchFamily="34" charset="0"/>
              </a:rPr>
              <a:t>Median:</a:t>
            </a:r>
            <a:r>
              <a:rPr lang="en-US" altLang="en-US" sz="3200" dirty="0">
                <a:solidFill>
                  <a:srgbClr val="6600CC"/>
                </a:solidFill>
                <a:latin typeface="Franklin Gothic Medium" panose="020B0603020102020204" pitchFamily="34" charset="0"/>
              </a:rPr>
              <a:t> </a:t>
            </a:r>
            <a:r>
              <a:rPr lang="en-US" altLang="en-US" sz="3200" dirty="0">
                <a:latin typeface="Franklin Gothic Medium" panose="020B0603020102020204" pitchFamily="34" charset="0"/>
              </a:rPr>
              <a:t>The middle score in a rank-ordered distribution.</a:t>
            </a:r>
          </a:p>
        </p:txBody>
      </p:sp>
    </p:spTree>
    <p:extLst>
      <p:ext uri="{BB962C8B-B14F-4D97-AF65-F5344CB8AC3E}">
        <p14:creationId xmlns:p14="http://schemas.microsoft.com/office/powerpoint/2010/main" val="305737428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Franklin Gothic Medium" pitchFamily="34" charset="0"/>
              </a:rPr>
              <a:t>DESCRIBING DATA (DESCRIPTIVE STATS): </a:t>
            </a:r>
            <a:r>
              <a:rPr lang="en-US" sz="3300" dirty="0">
                <a:latin typeface="Franklin Gothic Medium" pitchFamily="34" charset="0"/>
              </a:rPr>
              <a:t>MEASURES OF CENTRAL TENDENCY</a:t>
            </a:r>
          </a:p>
        </p:txBody>
      </p:sp>
      <p:sp>
        <p:nvSpPr>
          <p:cNvPr id="3" name="Content Placeholder 2"/>
          <p:cNvSpPr>
            <a:spLocks noGrp="1"/>
          </p:cNvSpPr>
          <p:nvPr>
            <p:ph idx="1"/>
          </p:nvPr>
        </p:nvSpPr>
        <p:spPr>
          <a:xfrm>
            <a:off x="457200" y="1775191"/>
            <a:ext cx="8229600" cy="1653809"/>
          </a:xfrm>
        </p:spPr>
        <p:txBody>
          <a:bodyPr/>
          <a:lstStyle/>
          <a:p>
            <a:r>
              <a:rPr lang="en-US" dirty="0">
                <a:latin typeface="Franklin Gothic Medium" pitchFamily="34" charset="0"/>
              </a:rPr>
              <a:t>Mode (occurs the most)</a:t>
            </a:r>
          </a:p>
          <a:p>
            <a:r>
              <a:rPr lang="en-US" dirty="0">
                <a:latin typeface="Franklin Gothic Medium" pitchFamily="34" charset="0"/>
              </a:rPr>
              <a:t>Mean (arithmetic average)</a:t>
            </a:r>
          </a:p>
          <a:p>
            <a:r>
              <a:rPr lang="en-US" dirty="0">
                <a:latin typeface="Franklin Gothic Medium" pitchFamily="34" charset="0"/>
              </a:rPr>
              <a:t>Median (middle score)</a:t>
            </a:r>
          </a:p>
        </p:txBody>
      </p:sp>
      <p:sp>
        <p:nvSpPr>
          <p:cNvPr id="1026" name="AutoShape 2" descr="https://lh3.googleusercontent.com/uJ9K22XFkPg34odNy08T0nVqBGmcEynQxFV3fDg3uQhpV97iwCWok8O0QUeAT_3MCl58gNVfjdC_nwEh4m24AGxdBMh3JGAiZSo8ERO2utb_"/>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latin typeface="Franklin Gothic Medium" pitchFamily="34" charset="0"/>
            </a:endParaRPr>
          </a:p>
        </p:txBody>
      </p:sp>
      <p:sp>
        <p:nvSpPr>
          <p:cNvPr id="1028" name="AutoShape 4" descr="https://lh3.googleusercontent.com/uJ9K22XFkPg34odNy08T0nVqBGmcEynQxFV3fDg3uQhpV97iwCWok8O0QUeAT_3MCl58gNVfjdC_nwEh4m24AGxdBMh3JGAiZSo8ERO2utb_"/>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latin typeface="Franklin Gothic Medium" pitchFamily="34" charset="0"/>
            </a:endParaRPr>
          </a:p>
        </p:txBody>
      </p:sp>
      <p:sp>
        <p:nvSpPr>
          <p:cNvPr id="1030" name="AutoShape 6" descr="https://lh3.googleusercontent.com/uJ9K22XFkPg34odNy08T0nVqBGmcEynQxFV3fDg3uQhpV97iwCWok8O0QUeAT_3MCl58gNVfjdC_nwEh4m24AGxdBMh3JGAiZSo8ERO2utb_"/>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latin typeface="Franklin Gothic Medium" pitchFamily="34" charset="0"/>
            </a:endParaRPr>
          </a:p>
        </p:txBody>
      </p:sp>
      <p:sp>
        <p:nvSpPr>
          <p:cNvPr id="1032" name="AutoShape 8" descr="https://lh3.googleusercontent.com/uJ9K22XFkPg34odNy08T0nVqBGmcEynQxFV3fDg3uQhpV97iwCWok8O0QUeAT_3MCl58gNVfjdC_nwEh4m24AGxdBMh3JGAiZSo8ERO2utb_"/>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latin typeface="Franklin Gothic Medium" pitchFamily="34" charset="0"/>
            </a:endParaRPr>
          </a:p>
        </p:txBody>
      </p:sp>
      <p:sp>
        <p:nvSpPr>
          <p:cNvPr id="1034" name="AutoShape 10" descr="https://lh3.googleusercontent.com/uJ9K22XFkPg34odNy08T0nVqBGmcEynQxFV3fDg3uQhpV97iwCWok8O0QUeAT_3MCl58gNVfjdC_nwEh4m24AGxdBMh3JGAiZSo8ERO2utb_"/>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latin typeface="Franklin Gothic Medium" pitchFamily="34" charset="0"/>
            </a:endParaRPr>
          </a:p>
        </p:txBody>
      </p:sp>
      <p:sp>
        <p:nvSpPr>
          <p:cNvPr id="1036" name="AutoShape 12" descr="https://lh3.googleusercontent.com/uJ9K22XFkPg34odNy08T0nVqBGmcEynQxFV3fDg3uQhpV97iwCWok8O0QUeAT_3MCl58gNVfjdC_nwEh4m24AGxdBMh3JGAiZSo8ERO2utb_"/>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latin typeface="Franklin Gothic Medium" pitchFamily="34" charset="0"/>
            </a:endParaRPr>
          </a:p>
        </p:txBody>
      </p:sp>
      <p:pic>
        <p:nvPicPr>
          <p:cNvPr id="29698" name="Picture 2" descr="https://lh3.googleusercontent.com/uJ9K22XFkPg34odNy08T0nVqBGmcEynQxFV3fDg3uQhpV97iwCWok8O0QUeAT_3MCl58gNVfjdC_nwEh4m24AGxdBMh3JGAiZSo8ERO2utb_"/>
          <p:cNvPicPr>
            <a:picLocks noChangeAspect="1" noChangeArrowheads="1"/>
          </p:cNvPicPr>
          <p:nvPr/>
        </p:nvPicPr>
        <p:blipFill>
          <a:blip r:embed="rId3" cstate="print"/>
          <a:srcRect/>
          <a:stretch>
            <a:fillRect/>
          </a:stretch>
        </p:blipFill>
        <p:spPr bwMode="auto">
          <a:xfrm>
            <a:off x="0" y="3733800"/>
            <a:ext cx="9144000" cy="2747358"/>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447800" y="228600"/>
            <a:ext cx="754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4000" b="1">
                <a:latin typeface="Franklin Gothic Medium" panose="020B0603020102020204" pitchFamily="34" charset="0"/>
              </a:rPr>
              <a:t>Measures of Variation</a:t>
            </a:r>
            <a:endParaRPr lang="en-US" altLang="en-US" sz="4400">
              <a:latin typeface="Franklin Gothic Medium" panose="020B0603020102020204" pitchFamily="34" charset="0"/>
            </a:endParaRPr>
          </a:p>
        </p:txBody>
      </p:sp>
      <p:sp>
        <p:nvSpPr>
          <p:cNvPr id="2" name="Title 1"/>
          <p:cNvSpPr>
            <a:spLocks noGrp="1"/>
          </p:cNvSpPr>
          <p:nvPr>
            <p:ph type="title"/>
          </p:nvPr>
        </p:nvSpPr>
        <p:spPr/>
        <p:txBody>
          <a:bodyPr/>
          <a:lstStyle/>
          <a:p>
            <a:r>
              <a:rPr lang="en-US" dirty="0">
                <a:latin typeface="Franklin Gothic Medium" panose="020B0603020102020204" pitchFamily="34" charset="0"/>
              </a:rPr>
              <a:t>MEASURES OF VARIATION</a:t>
            </a:r>
          </a:p>
        </p:txBody>
      </p:sp>
      <p:sp>
        <p:nvSpPr>
          <p:cNvPr id="3" name="Content Placeholder 2"/>
          <p:cNvSpPr>
            <a:spLocks noGrp="1"/>
          </p:cNvSpPr>
          <p:nvPr>
            <p:ph idx="1"/>
          </p:nvPr>
        </p:nvSpPr>
        <p:spPr/>
        <p:txBody>
          <a:bodyPr/>
          <a:lstStyle/>
          <a:p>
            <a:pPr>
              <a:lnSpc>
                <a:spcPct val="110000"/>
              </a:lnSpc>
              <a:spcBef>
                <a:spcPct val="50000"/>
              </a:spcBef>
              <a:buClr>
                <a:srgbClr val="FF9933"/>
              </a:buClr>
              <a:buSzPct val="120000"/>
            </a:pPr>
            <a:r>
              <a:rPr lang="en-GB" altLang="en-US" sz="2800" dirty="0">
                <a:latin typeface="Franklin Gothic Medium" panose="020B0603020102020204" pitchFamily="34" charset="0"/>
              </a:rPr>
              <a:t>Statistical dispersion (how distributed the data points are) is a key concept in statistics.</a:t>
            </a:r>
          </a:p>
          <a:p>
            <a:pPr>
              <a:lnSpc>
                <a:spcPct val="110000"/>
              </a:lnSpc>
              <a:spcBef>
                <a:spcPct val="50000"/>
              </a:spcBef>
              <a:buClr>
                <a:srgbClr val="FF9933"/>
              </a:buClr>
              <a:buSzPct val="120000"/>
            </a:pPr>
            <a:r>
              <a:rPr lang="en-GB" altLang="en-US" sz="2800" dirty="0">
                <a:latin typeface="Franklin Gothic Medium" panose="020B0603020102020204" pitchFamily="34" charset="0"/>
              </a:rPr>
              <a:t>Two key ways of measuring statistical dispersion</a:t>
            </a:r>
          </a:p>
          <a:p>
            <a:pPr lvl="1">
              <a:lnSpc>
                <a:spcPct val="110000"/>
              </a:lnSpc>
              <a:spcBef>
                <a:spcPct val="50000"/>
              </a:spcBef>
              <a:buClr>
                <a:srgbClr val="FF9933"/>
              </a:buClr>
              <a:buSzPct val="120000"/>
              <a:buFont typeface="Times New Roman" panose="02020603050405020304" pitchFamily="18" charset="0"/>
              <a:buChar char="»"/>
            </a:pPr>
            <a:r>
              <a:rPr lang="en-GB" altLang="en-US" dirty="0">
                <a:latin typeface="Franklin Gothic Medium" panose="020B0603020102020204" pitchFamily="34" charset="0"/>
              </a:rPr>
              <a:t>Range</a:t>
            </a:r>
          </a:p>
          <a:p>
            <a:pPr lvl="1">
              <a:lnSpc>
                <a:spcPct val="110000"/>
              </a:lnSpc>
              <a:spcBef>
                <a:spcPct val="50000"/>
              </a:spcBef>
              <a:buClr>
                <a:srgbClr val="FF9933"/>
              </a:buClr>
              <a:buSzPct val="120000"/>
              <a:buFont typeface="Times New Roman" panose="02020603050405020304" pitchFamily="18" charset="0"/>
              <a:buChar char="»"/>
            </a:pPr>
            <a:r>
              <a:rPr lang="en-GB" altLang="en-US" dirty="0">
                <a:latin typeface="Franklin Gothic Medium" panose="020B0603020102020204" pitchFamily="34" charset="0"/>
              </a:rPr>
              <a:t>Standard Deviation</a:t>
            </a:r>
          </a:p>
          <a:p>
            <a:endParaRPr lang="en-US" dirty="0">
              <a:latin typeface="Franklin Gothic Medium" panose="020B0603020102020204" pitchFamily="34" charset="0"/>
            </a:endParaRPr>
          </a:p>
        </p:txBody>
      </p:sp>
    </p:spTree>
    <p:extLst>
      <p:ext uri="{BB962C8B-B14F-4D97-AF65-F5344CB8AC3E}">
        <p14:creationId xmlns:p14="http://schemas.microsoft.com/office/powerpoint/2010/main" val="9471002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685800" y="304800"/>
            <a:ext cx="754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4000" b="1" dirty="0">
                <a:latin typeface="Franklin Gothic Medium" panose="020B0603020102020204" pitchFamily="34" charset="0"/>
              </a:rPr>
              <a:t>RANGE</a:t>
            </a:r>
            <a:endParaRPr lang="en-US" altLang="en-US" sz="4400" dirty="0">
              <a:latin typeface="Franklin Gothic Medium" panose="020B0603020102020204" pitchFamily="34" charset="0"/>
            </a:endParaRPr>
          </a:p>
        </p:txBody>
      </p:sp>
      <p:sp>
        <p:nvSpPr>
          <p:cNvPr id="20483" name="Text Box 3"/>
          <p:cNvSpPr txBox="1">
            <a:spLocks noChangeArrowheads="1"/>
          </p:cNvSpPr>
          <p:nvPr/>
        </p:nvSpPr>
        <p:spPr bwMode="auto">
          <a:xfrm>
            <a:off x="1332706" y="1676400"/>
            <a:ext cx="6554788"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5997575" algn="l"/>
              </a:tabLst>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tabLst>
                <a:tab pos="5997575" algn="l"/>
              </a:tabLst>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tabLst>
                <a:tab pos="5997575" algn="l"/>
              </a:tabLst>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tabLst>
                <a:tab pos="5997575"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5997575"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5997575"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5997575"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5997575"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5997575" algn="l"/>
              </a:tabLst>
              <a:defRPr sz="2000">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buClr>
                <a:srgbClr val="FF9933"/>
              </a:buClr>
              <a:buSzPct val="120000"/>
            </a:pPr>
            <a:r>
              <a:rPr lang="en-GB" altLang="en-US" sz="2800" dirty="0">
                <a:latin typeface="Franklin Gothic Medium" panose="020B0603020102020204" pitchFamily="34" charset="0"/>
              </a:rPr>
              <a:t>The range simply gives the lowest and highest values of a data set.</a:t>
            </a:r>
            <a:endParaRPr lang="en-US" altLang="en-US" sz="2800" dirty="0">
              <a:latin typeface="Franklin Gothic Medium" panose="020B0603020102020204" pitchFamily="34" charset="0"/>
            </a:endParaRPr>
          </a:p>
        </p:txBody>
      </p:sp>
      <p:pic>
        <p:nvPicPr>
          <p:cNvPr id="20484" name="Picture 6" descr="r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048000"/>
            <a:ext cx="5105400"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2149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99659" y="304800"/>
            <a:ext cx="8281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4000" b="1" dirty="0">
                <a:latin typeface="Franklin Gothic Medium" panose="020B0603020102020204" pitchFamily="34" charset="0"/>
              </a:rPr>
              <a:t>STANDARD DEVIATION</a:t>
            </a:r>
            <a:endParaRPr lang="en-US" altLang="en-US" sz="4400" dirty="0">
              <a:latin typeface="Franklin Gothic Medium" panose="020B0603020102020204" pitchFamily="34" charset="0"/>
            </a:endParaRPr>
          </a:p>
        </p:txBody>
      </p:sp>
      <p:sp>
        <p:nvSpPr>
          <p:cNvPr id="22531" name="Text Box 3"/>
          <p:cNvSpPr txBox="1">
            <a:spLocks noChangeArrowheads="1"/>
          </p:cNvSpPr>
          <p:nvPr/>
        </p:nvSpPr>
        <p:spPr bwMode="auto">
          <a:xfrm>
            <a:off x="838200" y="1752600"/>
            <a:ext cx="7620000" cy="336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5997575" algn="l"/>
              </a:tabLst>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tabLst>
                <a:tab pos="5997575" algn="l"/>
              </a:tabLst>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tabLst>
                <a:tab pos="5997575" algn="l"/>
              </a:tabLst>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tabLst>
                <a:tab pos="5997575"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5997575"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5997575"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5997575"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5997575"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5997575" algn="l"/>
              </a:tabLst>
              <a:defRPr sz="2000">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buClr>
                <a:srgbClr val="FF9933"/>
              </a:buClr>
              <a:buSzPct val="120000"/>
            </a:pPr>
            <a:r>
              <a:rPr lang="en-GB" altLang="en-US" sz="2800" dirty="0">
                <a:latin typeface="Franklin Gothic Medium" panose="020B0603020102020204" pitchFamily="34" charset="0"/>
              </a:rPr>
              <a:t>Standard deviation gives a measure of dispersion.</a:t>
            </a:r>
          </a:p>
          <a:p>
            <a:pPr>
              <a:lnSpc>
                <a:spcPct val="110000"/>
              </a:lnSpc>
              <a:spcBef>
                <a:spcPct val="50000"/>
              </a:spcBef>
              <a:buClr>
                <a:srgbClr val="FF9933"/>
              </a:buClr>
              <a:buSzPct val="120000"/>
            </a:pPr>
            <a:r>
              <a:rPr lang="en-GB" altLang="en-US" sz="2800" dirty="0">
                <a:latin typeface="Franklin Gothic Medium" panose="020B0603020102020204" pitchFamily="34" charset="0"/>
              </a:rPr>
              <a:t>Essentially, they are measures of the average difference between the values.</a:t>
            </a:r>
          </a:p>
          <a:p>
            <a:pPr>
              <a:lnSpc>
                <a:spcPct val="110000"/>
              </a:lnSpc>
              <a:spcBef>
                <a:spcPct val="50000"/>
              </a:spcBef>
              <a:buClr>
                <a:srgbClr val="FF9933"/>
              </a:buClr>
              <a:buSzPct val="120000"/>
            </a:pPr>
            <a:r>
              <a:rPr lang="en-GB" altLang="en-US" sz="2800" dirty="0">
                <a:latin typeface="Franklin Gothic Medium" panose="020B0603020102020204" pitchFamily="34" charset="0"/>
              </a:rPr>
              <a:t>Standard deviation gives a value that is directly comparable to your mean values.</a:t>
            </a:r>
          </a:p>
        </p:txBody>
      </p:sp>
    </p:spTree>
    <p:extLst>
      <p:ext uri="{BB962C8B-B14F-4D97-AF65-F5344CB8AC3E}">
        <p14:creationId xmlns:p14="http://schemas.microsoft.com/office/powerpoint/2010/main" val="37008390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p:txBody>
          <a:bodyPr/>
          <a:lstStyle/>
          <a:p>
            <a:r>
              <a:rPr lang="en-US" altLang="en-US">
                <a:latin typeface="Franklin Gothic Medium" panose="020B0603020102020204" pitchFamily="34" charset="0"/>
              </a:rPr>
              <a:t>Standard Deviation in Action</a:t>
            </a:r>
          </a:p>
        </p:txBody>
      </p:sp>
      <p:sp>
        <p:nvSpPr>
          <p:cNvPr id="27651" name="Rectangle 3"/>
          <p:cNvSpPr>
            <a:spLocks noGrp="1" noChangeArrowheads="1"/>
          </p:cNvSpPr>
          <p:nvPr>
            <p:ph type="body" idx="4294967295"/>
          </p:nvPr>
        </p:nvSpPr>
        <p:spPr/>
        <p:txBody>
          <a:bodyPr/>
          <a:lstStyle/>
          <a:p>
            <a:r>
              <a:rPr lang="en-US" altLang="en-US" sz="2800">
                <a:latin typeface="Franklin Gothic Medium" panose="020B0603020102020204" pitchFamily="34" charset="0"/>
              </a:rPr>
              <a:t>A couple needs to be within one standard deviation of each other in intelligence (10 points in either direction). —</a:t>
            </a:r>
            <a:r>
              <a:rPr lang="en-US" altLang="en-US" sz="2800" i="1">
                <a:latin typeface="Franklin Gothic Medium" panose="020B0603020102020204" pitchFamily="34" charset="0"/>
              </a:rPr>
              <a:t>Neil Clark Warren, founder of eHarmony.com</a:t>
            </a:r>
            <a:endParaRPr lang="en-US" altLang="en-US" sz="2800">
              <a:latin typeface="Franklin Gothic Medium" panose="020B0603020102020204" pitchFamily="34" charset="0"/>
            </a:endParaRPr>
          </a:p>
        </p:txBody>
      </p:sp>
      <p:pic>
        <p:nvPicPr>
          <p:cNvPr id="27652" name="Picture 7" descr="600px-IQ_cur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199423"/>
            <a:ext cx="4929187"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97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lh3.googleusercontent.com/RIbo27cpnUuambnXN0lDYCqNFmF6SjnmrJspkSP_0wrqpwgrICBYdTOXKFUK3VdRcU6ms6hBc6t1YZ2sQm63SAunHt7ZzAhCZ44OSss3W9aI"/>
          <p:cNvPicPr>
            <a:picLocks noChangeAspect="1" noChangeArrowheads="1"/>
          </p:cNvPicPr>
          <p:nvPr/>
        </p:nvPicPr>
        <p:blipFill>
          <a:blip r:embed="rId3" cstate="print"/>
          <a:srcRect/>
          <a:stretch>
            <a:fillRect/>
          </a:stretch>
        </p:blipFill>
        <p:spPr bwMode="auto">
          <a:xfrm>
            <a:off x="0" y="0"/>
            <a:ext cx="9226550" cy="6854824"/>
          </a:xfrm>
          <a:prstGeom prst="rect">
            <a:avLst/>
          </a:prstGeo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Franklin Gothic Medium" pitchFamily="34" charset="0"/>
              </a:rPr>
              <a:t>DESCRIBING DATA: MEASURES OF VARIABILITY </a:t>
            </a:r>
          </a:p>
        </p:txBody>
      </p:sp>
      <p:sp>
        <p:nvSpPr>
          <p:cNvPr id="3" name="Content Placeholder 2"/>
          <p:cNvSpPr>
            <a:spLocks noGrp="1"/>
          </p:cNvSpPr>
          <p:nvPr>
            <p:ph idx="1"/>
          </p:nvPr>
        </p:nvSpPr>
        <p:spPr>
          <a:xfrm>
            <a:off x="457200" y="1600200"/>
            <a:ext cx="8229600" cy="663209"/>
          </a:xfrm>
        </p:spPr>
        <p:txBody>
          <a:bodyPr/>
          <a:lstStyle/>
          <a:p>
            <a:r>
              <a:rPr lang="en-US" dirty="0">
                <a:latin typeface="Franklin Gothic Medium" pitchFamily="34" charset="0"/>
              </a:rPr>
              <a:t>Normal Curve (bell shaped)</a:t>
            </a:r>
          </a:p>
        </p:txBody>
      </p:sp>
      <p:pic>
        <p:nvPicPr>
          <p:cNvPr id="84994" name="Picture 2" descr="https://lh6.googleusercontent.com/HSbcMLTSyIBvD7Zz_7Z4BTpYxgfBvz1YY1KOPMQS3Zeia4WThjGnPDL9_G2Bf1uBqM0GL-SI6Q4-8ZNX_LCOp8NBdC7IDw7erLHrBNBROWef"/>
          <p:cNvPicPr>
            <a:picLocks noChangeAspect="1" noChangeArrowheads="1"/>
          </p:cNvPicPr>
          <p:nvPr/>
        </p:nvPicPr>
        <p:blipFill>
          <a:blip r:embed="rId3" cstate="print"/>
          <a:srcRect/>
          <a:stretch>
            <a:fillRect/>
          </a:stretch>
        </p:blipFill>
        <p:spPr bwMode="auto">
          <a:xfrm>
            <a:off x="457200" y="2251893"/>
            <a:ext cx="7515225" cy="4606107"/>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Franklin Gothic Medium" pitchFamily="34" charset="0"/>
              </a:rPr>
              <a:t>MAKING INFERENCES:</a:t>
            </a:r>
            <a:r>
              <a:rPr lang="en-US" sz="3900" dirty="0">
                <a:latin typeface="Franklin Gothic Medium" pitchFamily="34" charset="0"/>
              </a:rPr>
              <a:t> WHEN IS AN OBSERVED DIFFERENCE RELIABLE?</a:t>
            </a:r>
          </a:p>
        </p:txBody>
      </p:sp>
      <p:sp>
        <p:nvSpPr>
          <p:cNvPr id="3" name="Content Placeholder 2"/>
          <p:cNvSpPr>
            <a:spLocks noGrp="1"/>
          </p:cNvSpPr>
          <p:nvPr>
            <p:ph idx="1"/>
          </p:nvPr>
        </p:nvSpPr>
        <p:spPr/>
        <p:txBody>
          <a:bodyPr>
            <a:normAutofit lnSpcReduction="10000"/>
          </a:bodyPr>
          <a:lstStyle/>
          <a:p>
            <a:r>
              <a:rPr lang="en-US" dirty="0">
                <a:latin typeface="Franklin Gothic Medium" pitchFamily="34" charset="0"/>
              </a:rPr>
              <a:t>Representative samples are better than biased samples</a:t>
            </a:r>
          </a:p>
          <a:p>
            <a:r>
              <a:rPr lang="en-US" dirty="0">
                <a:latin typeface="Franklin Gothic Medium" pitchFamily="34" charset="0"/>
              </a:rPr>
              <a:t>Less-variable observations are more reliable than those that are more variable</a:t>
            </a:r>
          </a:p>
          <a:p>
            <a:r>
              <a:rPr lang="en-US" dirty="0">
                <a:latin typeface="Franklin Gothic Medium" pitchFamily="34" charset="0"/>
              </a:rPr>
              <a:t>More cases are better than fewer</a:t>
            </a:r>
          </a:p>
          <a:p>
            <a:r>
              <a:rPr lang="en-US" b="1" dirty="0">
                <a:latin typeface="Franklin Gothic Medium" pitchFamily="34" charset="0"/>
              </a:rPr>
              <a:t>Inferential statistics</a:t>
            </a:r>
          </a:p>
          <a:p>
            <a:r>
              <a:rPr lang="en-US" dirty="0">
                <a:latin typeface="Franklin Gothic Medium" pitchFamily="34" charset="0"/>
              </a:rPr>
              <a:t>Statistics that can determine whether or not findings can be applied to the larger population from which the sample was selected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dirty="0">
                <a:latin typeface="Franklin Gothic Medium" panose="020B0603020102020204" pitchFamily="34" charset="0"/>
              </a:rPr>
              <a:t>INFERENTIAL STATISTICS</a:t>
            </a:r>
          </a:p>
        </p:txBody>
      </p:sp>
      <p:sp>
        <p:nvSpPr>
          <p:cNvPr id="8195" name="Rectangle 3"/>
          <p:cNvSpPr>
            <a:spLocks noGrp="1" noChangeArrowheads="1"/>
          </p:cNvSpPr>
          <p:nvPr>
            <p:ph type="body" idx="1"/>
          </p:nvPr>
        </p:nvSpPr>
        <p:spPr/>
        <p:txBody>
          <a:bodyPr/>
          <a:lstStyle/>
          <a:p>
            <a:pPr eaLnBrk="1" hangingPunct="1"/>
            <a:r>
              <a:rPr lang="en-US" altLang="en-US">
                <a:latin typeface="Franklin Gothic Medium" panose="020B0603020102020204" pitchFamily="34" charset="0"/>
              </a:rPr>
              <a:t>You are trying to reach conclusions that extend beyond just describing the data.</a:t>
            </a:r>
          </a:p>
          <a:p>
            <a:pPr eaLnBrk="1" hangingPunct="1"/>
            <a:r>
              <a:rPr lang="en-US" altLang="en-US">
                <a:latin typeface="Franklin Gothic Medium" panose="020B0603020102020204" pitchFamily="34" charset="0"/>
              </a:rPr>
              <a:t>These are used to test hypothesis about samples.</a:t>
            </a:r>
          </a:p>
        </p:txBody>
      </p:sp>
    </p:spTree>
    <p:extLst>
      <p:ext uri="{BB962C8B-B14F-4D97-AF65-F5344CB8AC3E}">
        <p14:creationId xmlns:p14="http://schemas.microsoft.com/office/powerpoint/2010/main" val="17755197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Franklin Gothic Medium" pitchFamily="34" charset="0"/>
              </a:rPr>
              <a:t>MAKING INFERENCES: WHEN IS A DIFFERENCE SIGNIFICANT?</a:t>
            </a:r>
          </a:p>
        </p:txBody>
      </p:sp>
      <p:sp>
        <p:nvSpPr>
          <p:cNvPr id="3" name="Content Placeholder 2"/>
          <p:cNvSpPr>
            <a:spLocks noGrp="1"/>
          </p:cNvSpPr>
          <p:nvPr>
            <p:ph idx="1"/>
          </p:nvPr>
        </p:nvSpPr>
        <p:spPr/>
        <p:txBody>
          <a:bodyPr/>
          <a:lstStyle/>
          <a:p>
            <a:r>
              <a:rPr lang="en-US" dirty="0">
                <a:latin typeface="Franklin Gothic Medium" pitchFamily="34" charset="0"/>
              </a:rPr>
              <a:t>Statistical significance</a:t>
            </a:r>
          </a:p>
          <a:p>
            <a:r>
              <a:rPr lang="en-US" dirty="0">
                <a:latin typeface="Franklin Gothic Medium" pitchFamily="34" charset="0"/>
              </a:rPr>
              <a:t>The averages are reliable</a:t>
            </a:r>
          </a:p>
          <a:p>
            <a:r>
              <a:rPr lang="en-US" dirty="0">
                <a:latin typeface="Franklin Gothic Medium" pitchFamily="34" charset="0"/>
              </a:rPr>
              <a:t>The differences between averages is relatively large</a:t>
            </a:r>
          </a:p>
          <a:p>
            <a:r>
              <a:rPr lang="en-US" dirty="0">
                <a:latin typeface="Franklin Gothic Medium" pitchFamily="34" charset="0"/>
              </a:rPr>
              <a:t>Does imply the importance of the results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atin typeface="Franklin Gothic Medium" pitchFamily="34" charset="0"/>
              </a:rPr>
              <a:t>RELIABILITY VS VALIDITY: GOOD RESEARCH IS BOTH</a:t>
            </a:r>
          </a:p>
        </p:txBody>
      </p:sp>
      <p:sp>
        <p:nvSpPr>
          <p:cNvPr id="5" name="Content Placeholder 4"/>
          <p:cNvSpPr>
            <a:spLocks noGrp="1"/>
          </p:cNvSpPr>
          <p:nvPr>
            <p:ph sz="half" idx="1"/>
          </p:nvPr>
        </p:nvSpPr>
        <p:spPr/>
        <p:txBody>
          <a:bodyPr/>
          <a:lstStyle/>
          <a:p>
            <a:pPr>
              <a:buNone/>
            </a:pPr>
            <a:r>
              <a:rPr lang="en-US" b="1" dirty="0">
                <a:latin typeface="Franklin Gothic Medium" pitchFamily="34" charset="0"/>
              </a:rPr>
              <a:t>Reliability</a:t>
            </a:r>
          </a:p>
          <a:p>
            <a:r>
              <a:rPr lang="en-US" dirty="0">
                <a:latin typeface="Franklin Gothic Medium" pitchFamily="34" charset="0"/>
              </a:rPr>
              <a:t>when replicated</a:t>
            </a:r>
          </a:p>
          <a:p>
            <a:r>
              <a:rPr lang="en-US" dirty="0">
                <a:latin typeface="Franklin Gothic Medium" pitchFamily="34" charset="0"/>
              </a:rPr>
              <a:t>when consistent</a:t>
            </a:r>
          </a:p>
          <a:p>
            <a:r>
              <a:rPr lang="en-US" dirty="0">
                <a:latin typeface="Franklin Gothic Medium" pitchFamily="34" charset="0"/>
              </a:rPr>
              <a:t>If the researcher conducted the same research in the same way, the researcher would get similar results</a:t>
            </a:r>
          </a:p>
        </p:txBody>
      </p:sp>
      <p:sp>
        <p:nvSpPr>
          <p:cNvPr id="6" name="Content Placeholder 5"/>
          <p:cNvSpPr>
            <a:spLocks noGrp="1"/>
          </p:cNvSpPr>
          <p:nvPr>
            <p:ph sz="half" idx="2"/>
          </p:nvPr>
        </p:nvSpPr>
        <p:spPr/>
        <p:txBody>
          <a:bodyPr/>
          <a:lstStyle/>
          <a:p>
            <a:pPr>
              <a:buNone/>
            </a:pPr>
            <a:r>
              <a:rPr lang="en-US" b="1" dirty="0">
                <a:latin typeface="Franklin Gothic Medium" pitchFamily="34" charset="0"/>
              </a:rPr>
              <a:t>Validity</a:t>
            </a:r>
          </a:p>
          <a:p>
            <a:r>
              <a:rPr lang="en-US" dirty="0">
                <a:latin typeface="Franklin Gothic Medium" pitchFamily="34" charset="0"/>
              </a:rPr>
              <a:t>Measures what the researcher set out to measure; it is accurate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Franklin Gothic Medium" pitchFamily="34" charset="0"/>
              </a:rPr>
              <a:t>FREQUENTLY ASKED QUESTIONS ABOUT PSYCHOLOGY</a:t>
            </a:r>
          </a:p>
        </p:txBody>
      </p:sp>
      <p:sp>
        <p:nvSpPr>
          <p:cNvPr id="4" name="Text Placeholder 3"/>
          <p:cNvSpPr>
            <a:spLocks noGrp="1"/>
          </p:cNvSpPr>
          <p:nvPr>
            <p:ph type="body" idx="1"/>
          </p:nvPr>
        </p:nvSpPr>
        <p:spPr/>
        <p:txBody>
          <a:bodyPr/>
          <a:lstStyle/>
          <a:p>
            <a:endParaRPr lang="en-US"/>
          </a:p>
        </p:txBody>
      </p:sp>
      <p:pic>
        <p:nvPicPr>
          <p:cNvPr id="1026" name="Picture 2" descr="https://lh4.googleusercontent.com/kjK_2-BUhSxciz0HmNjGLnH-ECqNXMyDW8X8M_qtyUy741KmzEe9RYr5ln2RAeCaV0Xkfus3Rx-fk5Wb3BCxrCBuPv51l8zn9bU8fJuclkAJ"/>
          <p:cNvPicPr>
            <a:picLocks noChangeAspect="1" noChangeArrowheads="1"/>
          </p:cNvPicPr>
          <p:nvPr/>
        </p:nvPicPr>
        <p:blipFill>
          <a:blip r:embed="rId3" cstate="print"/>
          <a:srcRect/>
          <a:stretch>
            <a:fillRect/>
          </a:stretch>
        </p:blipFill>
        <p:spPr bwMode="auto">
          <a:xfrm>
            <a:off x="1600200" y="1752600"/>
            <a:ext cx="5835650" cy="4668520"/>
          </a:xfrm>
          <a:prstGeom prst="rect">
            <a:avLst/>
          </a:prstGeom>
          <a:noFill/>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Franklin Gothic Medium" pitchFamily="34" charset="0"/>
              </a:rPr>
              <a:t>PSYCHOLOGY APPLIED</a:t>
            </a:r>
          </a:p>
        </p:txBody>
      </p:sp>
      <p:sp>
        <p:nvSpPr>
          <p:cNvPr id="6" name="Content Placeholder 5"/>
          <p:cNvSpPr>
            <a:spLocks noGrp="1"/>
          </p:cNvSpPr>
          <p:nvPr>
            <p:ph idx="1"/>
          </p:nvPr>
        </p:nvSpPr>
        <p:spPr/>
        <p:txBody>
          <a:bodyPr/>
          <a:lstStyle/>
          <a:p>
            <a:r>
              <a:rPr lang="en-US" dirty="0">
                <a:latin typeface="Franklin Gothic Medium" pitchFamily="34" charset="0"/>
              </a:rPr>
              <a:t>Can laboratory experiments illuminate everyday life?</a:t>
            </a:r>
          </a:p>
          <a:p>
            <a:r>
              <a:rPr lang="en-US" dirty="0">
                <a:latin typeface="Franklin Gothic Medium" pitchFamily="34" charset="0"/>
              </a:rPr>
              <a:t>The resulting principles, not the research findings, help explain behavior</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PSYCHOLOGY APPLIED</a:t>
            </a:r>
          </a:p>
        </p:txBody>
      </p:sp>
      <p:sp>
        <p:nvSpPr>
          <p:cNvPr id="3" name="Content Placeholder 2"/>
          <p:cNvSpPr>
            <a:spLocks noGrp="1"/>
          </p:cNvSpPr>
          <p:nvPr>
            <p:ph idx="1"/>
          </p:nvPr>
        </p:nvSpPr>
        <p:spPr/>
        <p:txBody>
          <a:bodyPr/>
          <a:lstStyle/>
          <a:p>
            <a:r>
              <a:rPr lang="en-US" dirty="0">
                <a:latin typeface="Franklin Gothic Medium" pitchFamily="34" charset="0"/>
              </a:rPr>
              <a:t>Does behavior depend on one’s culture and gender?</a:t>
            </a:r>
          </a:p>
          <a:p>
            <a:r>
              <a:rPr lang="en-US" dirty="0">
                <a:latin typeface="Franklin Gothic Medium" pitchFamily="34" charset="0"/>
              </a:rPr>
              <a:t>Culture</a:t>
            </a:r>
          </a:p>
          <a:p>
            <a:pPr lvl="1"/>
            <a:r>
              <a:rPr lang="en-US" dirty="0">
                <a:latin typeface="Franklin Gothic Medium" pitchFamily="34" charset="0"/>
              </a:rPr>
              <a:t>Influence of culture on behavior</a:t>
            </a:r>
          </a:p>
          <a:p>
            <a:r>
              <a:rPr lang="en-US" dirty="0">
                <a:latin typeface="Franklin Gothic Medium" pitchFamily="34" charset="0"/>
              </a:rPr>
              <a:t>Gender</a:t>
            </a:r>
          </a:p>
          <a:p>
            <a:pPr lvl="1"/>
            <a:r>
              <a:rPr lang="en-US" dirty="0">
                <a:latin typeface="Franklin Gothic Medium" pitchFamily="34" charset="0"/>
              </a:rPr>
              <a:t>More similarities than differences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ETHICS IN RESEARCH</a:t>
            </a:r>
          </a:p>
        </p:txBody>
      </p:sp>
      <p:sp>
        <p:nvSpPr>
          <p:cNvPr id="3" name="Content Placeholder 2"/>
          <p:cNvSpPr>
            <a:spLocks noGrp="1"/>
          </p:cNvSpPr>
          <p:nvPr>
            <p:ph idx="1"/>
          </p:nvPr>
        </p:nvSpPr>
        <p:spPr>
          <a:xfrm>
            <a:off x="152400" y="1752600"/>
            <a:ext cx="8229600" cy="3330209"/>
          </a:xfrm>
        </p:spPr>
        <p:txBody>
          <a:bodyPr/>
          <a:lstStyle/>
          <a:p>
            <a:r>
              <a:rPr lang="en-US" dirty="0">
                <a:latin typeface="Franklin Gothic Medium" pitchFamily="34" charset="0"/>
              </a:rPr>
              <a:t>Ethics in animal research</a:t>
            </a:r>
          </a:p>
          <a:p>
            <a:pPr lvl="1"/>
            <a:r>
              <a:rPr lang="en-US" dirty="0">
                <a:latin typeface="Franklin Gothic Medium" pitchFamily="34" charset="0"/>
              </a:rPr>
              <a:t>Clear scientific purpose</a:t>
            </a:r>
          </a:p>
          <a:p>
            <a:pPr lvl="1"/>
            <a:r>
              <a:rPr lang="en-US" dirty="0">
                <a:latin typeface="Franklin Gothic Medium" pitchFamily="34" charset="0"/>
              </a:rPr>
              <a:t>Care for and house animals in a humane way</a:t>
            </a:r>
          </a:p>
          <a:p>
            <a:pPr lvl="1"/>
            <a:r>
              <a:rPr lang="en-US" dirty="0">
                <a:latin typeface="Franklin Gothic Medium" pitchFamily="34" charset="0"/>
              </a:rPr>
              <a:t>Acquire animal subjects legally</a:t>
            </a:r>
          </a:p>
          <a:p>
            <a:pPr lvl="1"/>
            <a:r>
              <a:rPr lang="en-US" dirty="0">
                <a:latin typeface="Franklin Gothic Medium" pitchFamily="34" charset="0"/>
              </a:rPr>
              <a:t>Design experimental procedures that employ the least amount of suffering feasible</a:t>
            </a:r>
          </a:p>
        </p:txBody>
      </p:sp>
      <p:pic>
        <p:nvPicPr>
          <p:cNvPr id="88066" name="Picture 2" descr="https://lh3.googleusercontent.com/d8WYR0j37PL9CVMY6RdxhL29oqIbLN-QH9O9Sp_xkOQ_ORt2BpjCFEE2E4k4Z1VAiMx_U5ePEyVDVwCLyF_NWVVfHxCz2KfsYrxGpVivT8m6"/>
          <p:cNvPicPr>
            <a:picLocks noChangeAspect="1" noChangeArrowheads="1"/>
          </p:cNvPicPr>
          <p:nvPr/>
        </p:nvPicPr>
        <p:blipFill>
          <a:blip r:embed="rId3" cstate="print"/>
          <a:srcRect/>
          <a:stretch>
            <a:fillRect/>
          </a:stretch>
        </p:blipFill>
        <p:spPr bwMode="auto">
          <a:xfrm>
            <a:off x="6356986" y="4724399"/>
            <a:ext cx="2787014" cy="2133599"/>
          </a:xfrm>
          <a:prstGeom prst="rect">
            <a:avLst/>
          </a:prstGeo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ETHICS IN RESEARCH</a:t>
            </a:r>
          </a:p>
        </p:txBody>
      </p:sp>
      <p:sp>
        <p:nvSpPr>
          <p:cNvPr id="3" name="Content Placeholder 2"/>
          <p:cNvSpPr>
            <a:spLocks noGrp="1"/>
          </p:cNvSpPr>
          <p:nvPr>
            <p:ph idx="1"/>
          </p:nvPr>
        </p:nvSpPr>
        <p:spPr>
          <a:xfrm>
            <a:off x="457200" y="1775191"/>
            <a:ext cx="5867400" cy="4625609"/>
          </a:xfrm>
        </p:spPr>
        <p:txBody>
          <a:bodyPr/>
          <a:lstStyle/>
          <a:p>
            <a:r>
              <a:rPr lang="en-US" dirty="0">
                <a:latin typeface="Franklin Gothic Medium" pitchFamily="34" charset="0"/>
              </a:rPr>
              <a:t>Ethics in human research</a:t>
            </a:r>
          </a:p>
          <a:p>
            <a:pPr lvl="1"/>
            <a:r>
              <a:rPr lang="en-US" dirty="0">
                <a:latin typeface="Franklin Gothic Medium" pitchFamily="34" charset="0"/>
              </a:rPr>
              <a:t>Informed consent</a:t>
            </a:r>
          </a:p>
          <a:p>
            <a:pPr lvl="1"/>
            <a:r>
              <a:rPr lang="en-US" dirty="0">
                <a:latin typeface="Franklin Gothic Medium" pitchFamily="34" charset="0"/>
              </a:rPr>
              <a:t>Protect from harm and discomfort</a:t>
            </a:r>
          </a:p>
          <a:p>
            <a:pPr lvl="1"/>
            <a:r>
              <a:rPr lang="en-US" dirty="0">
                <a:latin typeface="Franklin Gothic Medium" pitchFamily="34" charset="0"/>
              </a:rPr>
              <a:t>Maintain confidentiality</a:t>
            </a:r>
          </a:p>
          <a:p>
            <a:pPr lvl="1"/>
            <a:r>
              <a:rPr lang="en-US" dirty="0">
                <a:latin typeface="Franklin Gothic Medium" pitchFamily="34" charset="0"/>
              </a:rPr>
              <a:t>debriefing</a:t>
            </a:r>
          </a:p>
        </p:txBody>
      </p:sp>
      <p:pic>
        <p:nvPicPr>
          <p:cNvPr id="93186" name="Picture 2" descr="https://lh5.googleusercontent.com/xuWPmB4i7V-z5CXpw2v5hC2Aj_1TUaLV5RshAI-AvTMbzsYHdLu_05HlElV_wtroA0axhJH1H3QzIr5SnC9G7-NGMzqTh2uIPDrebh3dXHlt"/>
          <p:cNvPicPr>
            <a:picLocks noChangeAspect="1" noChangeArrowheads="1"/>
          </p:cNvPicPr>
          <p:nvPr/>
        </p:nvPicPr>
        <p:blipFill>
          <a:blip r:embed="rId3" cstate="print"/>
          <a:srcRect/>
          <a:stretch>
            <a:fillRect/>
          </a:stretch>
        </p:blipFill>
        <p:spPr bwMode="auto">
          <a:xfrm>
            <a:off x="5486400" y="1676400"/>
            <a:ext cx="3243072" cy="48768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lh4.googleusercontent.com/_jGFKjB0IAosToZ8JvU4mo-UL5blfE7GSZv4VIng-X0v8pMt-kRjPfmkcCj7rN_1nPOV-JgqJDHluaPonoVlbsJpNUZlqF7xNJbodaAJ4LH1"/>
          <p:cNvPicPr>
            <a:picLocks noChangeAspect="1" noChangeArrowheads="1"/>
          </p:cNvPicPr>
          <p:nvPr/>
        </p:nvPicPr>
        <p:blipFill>
          <a:blip r:embed="rId3" cstate="print"/>
          <a:srcRect/>
          <a:stretch>
            <a:fillRect/>
          </a:stretch>
        </p:blipFill>
        <p:spPr bwMode="auto">
          <a:xfrm>
            <a:off x="-19050" y="0"/>
            <a:ext cx="9163050" cy="6858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lh6.googleusercontent.com/bWRLKCC_Mt9iR2O1oxO7biAqYwrXzA2Dx2bR-EKs5FF4R7Sfim8U2vPeroqK5IPCcV_FUQT7uf1uJe3M8wtmAw5hU9WQO5DSUBIm2stmuaT9"/>
          <p:cNvPicPr>
            <a:picLocks noChangeAspect="1" noChangeArrowheads="1"/>
          </p:cNvPicPr>
          <p:nvPr/>
        </p:nvPicPr>
        <p:blipFill>
          <a:blip r:embed="rId3" cstate="print"/>
          <a:srcRect/>
          <a:stretch>
            <a:fillRect/>
          </a:stretch>
        </p:blipFill>
        <p:spPr bwMode="auto">
          <a:xfrm>
            <a:off x="0" y="1"/>
            <a:ext cx="9226550" cy="685482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lh6.googleusercontent.com/vkGsVrCmwV6Mqx4G3VqA9_--bTyF9rhBCVeVtUp3CgPfw7rn502zGUyR3111BTDfYm1tQ4tDp4opmzlGAxRW0G2AYnT7ewo-F25MH4MFTIgt"/>
          <p:cNvPicPr>
            <a:picLocks noChangeAspect="1" noChangeArrowheads="1"/>
          </p:cNvPicPr>
          <p:nvPr/>
        </p:nvPicPr>
        <p:blipFill>
          <a:blip r:embed="rId3" cstate="print"/>
          <a:srcRect/>
          <a:stretch>
            <a:fillRect/>
          </a:stretch>
        </p:blipFill>
        <p:spPr bwMode="auto">
          <a:xfrm>
            <a:off x="0" y="1"/>
            <a:ext cx="9226550" cy="6854824"/>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lh3.googleusercontent.com/t4n0ZtCWriIBNdqP-9Xze_3iuMbLabpymS_CsrG6zW75-hfvOm4tiQaD2gNkS1BIG79FAHIM5CDsRFthPQoRTIl2TsA1umXR96vrpCFs3A7i"/>
          <p:cNvPicPr>
            <a:picLocks noChangeAspect="1" noChangeArrowheads="1"/>
          </p:cNvPicPr>
          <p:nvPr/>
        </p:nvPicPr>
        <p:blipFill>
          <a:blip r:embed="rId3" cstate="print"/>
          <a:srcRect/>
          <a:stretch>
            <a:fillRect/>
          </a:stretch>
        </p:blipFill>
        <p:spPr bwMode="auto">
          <a:xfrm>
            <a:off x="0" y="0"/>
            <a:ext cx="9144000" cy="685482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lh3.googleusercontent.com/t4n0ZtCWriIBNdqP-9Xze_3iuMbLabpymS_CsrG6zW75-hfvOm4tiQaD2gNkS1BIG79FAHIM5CDsRFthPQoRTIl2TsA1umXR96vrpCFs3A7i"/>
          <p:cNvPicPr>
            <a:picLocks noChangeAspect="1" noChangeArrowheads="1"/>
          </p:cNvPicPr>
          <p:nvPr/>
        </p:nvPicPr>
        <p:blipFill>
          <a:blip r:embed="rId3" cstate="print"/>
          <a:srcRect/>
          <a:stretch>
            <a:fillRect/>
          </a:stretch>
        </p:blipFill>
        <p:spPr bwMode="auto">
          <a:xfrm>
            <a:off x="-19050" y="0"/>
            <a:ext cx="9163050" cy="68580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OVERCONFIDENCE</a:t>
            </a:r>
          </a:p>
        </p:txBody>
      </p:sp>
      <p:sp>
        <p:nvSpPr>
          <p:cNvPr id="3" name="Content Placeholder 2"/>
          <p:cNvSpPr>
            <a:spLocks noGrp="1"/>
          </p:cNvSpPr>
          <p:nvPr>
            <p:ph idx="1"/>
          </p:nvPr>
        </p:nvSpPr>
        <p:spPr/>
        <p:txBody>
          <a:bodyPr/>
          <a:lstStyle/>
          <a:p>
            <a:r>
              <a:rPr lang="en-US" dirty="0">
                <a:latin typeface="Franklin Gothic Medium" pitchFamily="34" charset="0"/>
              </a:rPr>
              <a:t>Overconfidence</a:t>
            </a:r>
          </a:p>
          <a:p>
            <a:r>
              <a:rPr lang="en-US" dirty="0">
                <a:latin typeface="Franklin Gothic Medium" pitchFamily="34" charset="0"/>
              </a:rPr>
              <a:t>Together with hindsight bias, can lead to overestimate our intuition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THE SCIENTIFIC ATTITUDE</a:t>
            </a:r>
          </a:p>
        </p:txBody>
      </p:sp>
      <p:sp>
        <p:nvSpPr>
          <p:cNvPr id="3" name="Content Placeholder 2"/>
          <p:cNvSpPr>
            <a:spLocks noGrp="1"/>
          </p:cNvSpPr>
          <p:nvPr>
            <p:ph idx="1"/>
          </p:nvPr>
        </p:nvSpPr>
        <p:spPr>
          <a:xfrm>
            <a:off x="457200" y="1775191"/>
            <a:ext cx="8229600" cy="2187209"/>
          </a:xfrm>
        </p:spPr>
        <p:txBody>
          <a:bodyPr/>
          <a:lstStyle/>
          <a:p>
            <a:r>
              <a:rPr lang="en-US" dirty="0">
                <a:latin typeface="Franklin Gothic Medium" pitchFamily="34" charset="0"/>
              </a:rPr>
              <a:t>Three main components</a:t>
            </a:r>
          </a:p>
          <a:p>
            <a:r>
              <a:rPr lang="en-US" dirty="0">
                <a:latin typeface="Franklin Gothic Medium" pitchFamily="34" charset="0"/>
              </a:rPr>
              <a:t>Curious eagerness</a:t>
            </a:r>
          </a:p>
          <a:p>
            <a:r>
              <a:rPr lang="en-US" dirty="0">
                <a:latin typeface="Franklin Gothic Medium" pitchFamily="34" charset="0"/>
              </a:rPr>
              <a:t>Skeptically scrutinize competing ideas</a:t>
            </a:r>
          </a:p>
          <a:p>
            <a:r>
              <a:rPr lang="en-US" dirty="0">
                <a:latin typeface="Franklin Gothic Medium" pitchFamily="34" charset="0"/>
              </a:rPr>
              <a:t>Open-minded humility before nature</a:t>
            </a:r>
          </a:p>
        </p:txBody>
      </p:sp>
      <p:pic>
        <p:nvPicPr>
          <p:cNvPr id="30722" name="Picture 2" descr="https://lh5.googleusercontent.com/Hl6H7aR7Wdymx45tN4goqlj8oFB0-2x9VQEuPkeeEKxnP-CMzbA0tjVFgFZBV3hwHh_3Bp-J4tgd6BTUQJRBxeVsExiVLz21BfWsHAM1TnIM"/>
          <p:cNvPicPr>
            <a:picLocks noChangeAspect="1" noChangeArrowheads="1"/>
          </p:cNvPicPr>
          <p:nvPr/>
        </p:nvPicPr>
        <p:blipFill>
          <a:blip r:embed="rId3" cstate="print"/>
          <a:srcRect/>
          <a:stretch>
            <a:fillRect/>
          </a:stretch>
        </p:blipFill>
        <p:spPr bwMode="auto">
          <a:xfrm>
            <a:off x="0" y="3962400"/>
            <a:ext cx="9144000" cy="2667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CRITICAL THINKING</a:t>
            </a:r>
          </a:p>
        </p:txBody>
      </p:sp>
      <p:sp>
        <p:nvSpPr>
          <p:cNvPr id="3" name="Content Placeholder 2"/>
          <p:cNvSpPr>
            <a:spLocks noGrp="1"/>
          </p:cNvSpPr>
          <p:nvPr>
            <p:ph sz="half" idx="1"/>
          </p:nvPr>
        </p:nvSpPr>
        <p:spPr/>
        <p:txBody>
          <a:bodyPr/>
          <a:lstStyle/>
          <a:p>
            <a:r>
              <a:rPr lang="en-US" dirty="0">
                <a:latin typeface="Franklin Gothic Medium" pitchFamily="34" charset="0"/>
              </a:rPr>
              <a:t>Critical thinking</a:t>
            </a:r>
          </a:p>
          <a:p>
            <a:r>
              <a:rPr lang="en-US" dirty="0">
                <a:latin typeface="Franklin Gothic Medium" pitchFamily="34" charset="0"/>
              </a:rPr>
              <a:t>“smart thinking”</a:t>
            </a:r>
          </a:p>
          <a:p>
            <a:r>
              <a:rPr lang="en-US" dirty="0">
                <a:latin typeface="Franklin Gothic Medium" pitchFamily="34" charset="0"/>
              </a:rPr>
              <a:t>Four elements</a:t>
            </a:r>
          </a:p>
          <a:p>
            <a:pPr lvl="1"/>
            <a:r>
              <a:rPr lang="en-US" dirty="0">
                <a:latin typeface="Franklin Gothic Medium" pitchFamily="34" charset="0"/>
              </a:rPr>
              <a:t>Examines assumptions</a:t>
            </a:r>
          </a:p>
          <a:p>
            <a:pPr lvl="1"/>
            <a:r>
              <a:rPr lang="en-US" dirty="0">
                <a:latin typeface="Franklin Gothic Medium" pitchFamily="34" charset="0"/>
              </a:rPr>
              <a:t>Discerns hidden values</a:t>
            </a:r>
          </a:p>
          <a:p>
            <a:pPr lvl="1"/>
            <a:r>
              <a:rPr lang="en-US" dirty="0">
                <a:latin typeface="Franklin Gothic Medium" pitchFamily="34" charset="0"/>
              </a:rPr>
              <a:t>Evaluates evidence</a:t>
            </a:r>
          </a:p>
          <a:p>
            <a:pPr lvl="1"/>
            <a:r>
              <a:rPr lang="en-US" dirty="0">
                <a:latin typeface="Franklin Gothic Medium" pitchFamily="34" charset="0"/>
              </a:rPr>
              <a:t>Assesses conclusions</a:t>
            </a:r>
          </a:p>
        </p:txBody>
      </p:sp>
      <p:sp>
        <p:nvSpPr>
          <p:cNvPr id="4" name="Content Placeholder 3"/>
          <p:cNvSpPr>
            <a:spLocks noGrp="1"/>
          </p:cNvSpPr>
          <p:nvPr>
            <p:ph sz="half" idx="2"/>
          </p:nvPr>
        </p:nvSpPr>
        <p:spPr/>
        <p:txBody>
          <a:bodyPr/>
          <a:lstStyle/>
          <a:p>
            <a:r>
              <a:rPr lang="en-US" dirty="0">
                <a:latin typeface="Franklin Gothic Medium" pitchFamily="34" charset="0"/>
                <a:hlinkClick r:id="rId3"/>
              </a:rPr>
              <a:t>http://www.youtube.com/watch?v=DTKGL59OkzI</a:t>
            </a:r>
            <a:endParaRPr lang="en-US" dirty="0">
              <a:latin typeface="Franklin Gothic Medium" pitchFamily="34" charset="0"/>
            </a:endParaRPr>
          </a:p>
          <a:p>
            <a:endParaRPr lang="en-US" dirty="0">
              <a:latin typeface="Franklin Gothic Medium" pitchFamily="34" charset="0"/>
            </a:endParaRPr>
          </a:p>
          <a:p>
            <a:pPr>
              <a:buNone/>
            </a:pPr>
            <a:r>
              <a:rPr lang="en-US" dirty="0">
                <a:latin typeface="Franklin Gothic Medium" pitchFamily="34" charset="0"/>
              </a:rPr>
              <a:t>The Amazing Randi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UNIT OVERVIEW</a:t>
            </a:r>
          </a:p>
        </p:txBody>
      </p:sp>
      <p:sp>
        <p:nvSpPr>
          <p:cNvPr id="3" name="Content Placeholder 2"/>
          <p:cNvSpPr>
            <a:spLocks noGrp="1"/>
          </p:cNvSpPr>
          <p:nvPr>
            <p:ph idx="1"/>
          </p:nvPr>
        </p:nvSpPr>
        <p:spPr/>
        <p:txBody>
          <a:bodyPr/>
          <a:lstStyle/>
          <a:p>
            <a:r>
              <a:rPr lang="en-US" dirty="0">
                <a:latin typeface="Franklin Gothic Medium" pitchFamily="34" charset="0"/>
              </a:rPr>
              <a:t>The need for Psychological Science</a:t>
            </a:r>
          </a:p>
          <a:p>
            <a:r>
              <a:rPr lang="en-US" dirty="0">
                <a:latin typeface="Franklin Gothic Medium" pitchFamily="34" charset="0"/>
              </a:rPr>
              <a:t>How do psychologists ask and answer questions?</a:t>
            </a:r>
          </a:p>
          <a:p>
            <a:r>
              <a:rPr lang="en-US" dirty="0">
                <a:latin typeface="Franklin Gothic Medium" pitchFamily="34" charset="0"/>
              </a:rPr>
              <a:t>Statistical reasoning in everyday life</a:t>
            </a:r>
          </a:p>
          <a:p>
            <a:r>
              <a:rPr lang="en-US" dirty="0">
                <a:latin typeface="Franklin Gothic Medium" pitchFamily="34" charset="0"/>
              </a:rPr>
              <a:t>Frequently asked questions about psychology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Franklin Gothic Medium" pitchFamily="34" charset="0"/>
              </a:rPr>
              <a:t>HOW DO PSYCHOLOGISTS ASK AND ANSWER QUESTIONS?</a:t>
            </a:r>
          </a:p>
        </p:txBody>
      </p:sp>
      <p:sp>
        <p:nvSpPr>
          <p:cNvPr id="4" name="Text Placeholder 3"/>
          <p:cNvSpPr>
            <a:spLocks noGrp="1"/>
          </p:cNvSpPr>
          <p:nvPr>
            <p:ph type="body" idx="1"/>
          </p:nvPr>
        </p:nvSpPr>
        <p:spPr/>
        <p:txBody>
          <a:bodyPr/>
          <a:lstStyle/>
          <a:p>
            <a:endParaRPr lang="en-US"/>
          </a:p>
        </p:txBody>
      </p:sp>
      <p:pic>
        <p:nvPicPr>
          <p:cNvPr id="1026" name="Picture 2" descr="https://lh4.googleusercontent.com/kjK_2-BUhSxciz0HmNjGLnH-ECqNXMyDW8X8M_qtyUy741KmzEe9RYr5ln2RAeCaV0Xkfus3Rx-fk5Wb3BCxrCBuPv51l8zn9bU8fJuclkAJ"/>
          <p:cNvPicPr>
            <a:picLocks noChangeAspect="1" noChangeArrowheads="1"/>
          </p:cNvPicPr>
          <p:nvPr/>
        </p:nvPicPr>
        <p:blipFill>
          <a:blip r:embed="rId3" cstate="print"/>
          <a:srcRect/>
          <a:stretch>
            <a:fillRect/>
          </a:stretch>
        </p:blipFill>
        <p:spPr bwMode="auto">
          <a:xfrm>
            <a:off x="1600200" y="1752600"/>
            <a:ext cx="5835650" cy="466852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6150" name="Group 46"/>
          <p:cNvGrpSpPr>
            <a:grpSpLocks/>
          </p:cNvGrpSpPr>
          <p:nvPr/>
        </p:nvGrpSpPr>
        <p:grpSpPr bwMode="auto">
          <a:xfrm>
            <a:off x="0" y="-57150"/>
            <a:ext cx="9144000" cy="6972300"/>
            <a:chOff x="0" y="19050"/>
            <a:chExt cx="9144000" cy="6972300"/>
          </a:xfrm>
        </p:grpSpPr>
        <p:grpSp>
          <p:nvGrpSpPr>
            <p:cNvPr id="6151" name="Group 47"/>
            <p:cNvGrpSpPr>
              <a:grpSpLocks noChangeAspect="1"/>
            </p:cNvGrpSpPr>
            <p:nvPr/>
          </p:nvGrpSpPr>
          <p:grpSpPr bwMode="auto">
            <a:xfrm>
              <a:off x="0" y="19050"/>
              <a:ext cx="9144000" cy="6972300"/>
              <a:chOff x="720" y="720"/>
              <a:chExt cx="14400" cy="10980"/>
            </a:xfrm>
          </p:grpSpPr>
          <p:sp>
            <p:nvSpPr>
              <p:cNvPr id="6154" name="AutoShape 3"/>
              <p:cNvSpPr>
                <a:spLocks noChangeAspect="1" noChangeArrowheads="1" noTextEdit="1"/>
              </p:cNvSpPr>
              <p:nvPr/>
            </p:nvSpPr>
            <p:spPr bwMode="auto">
              <a:xfrm>
                <a:off x="720" y="720"/>
                <a:ext cx="14400" cy="1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55" name="Oval 51"/>
              <p:cNvSpPr>
                <a:spLocks noChangeArrowheads="1"/>
              </p:cNvSpPr>
              <p:nvPr/>
            </p:nvSpPr>
            <p:spPr bwMode="auto">
              <a:xfrm>
                <a:off x="6480" y="2971"/>
                <a:ext cx="4680" cy="1800"/>
              </a:xfrm>
              <a:prstGeom prst="ellipse">
                <a:avLst/>
              </a:prstGeom>
              <a:solidFill>
                <a:srgbClr val="CCFFCC"/>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a:latin typeface="Arial" panose="020B0604020202020204" pitchFamily="34" charset="0"/>
                  </a:rPr>
                  <a:t>The Science of Psychology</a:t>
                </a:r>
              </a:p>
            </p:txBody>
          </p:sp>
          <p:sp>
            <p:nvSpPr>
              <p:cNvPr id="6156" name="Oval 52"/>
              <p:cNvSpPr>
                <a:spLocks noChangeArrowheads="1"/>
              </p:cNvSpPr>
              <p:nvPr/>
            </p:nvSpPr>
            <p:spPr bwMode="auto">
              <a:xfrm>
                <a:off x="3420" y="930"/>
                <a:ext cx="2745" cy="1609"/>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Arial" panose="020B0604020202020204" pitchFamily="34" charset="0"/>
                  </a:rPr>
                  <a:t>Approaches</a:t>
                </a:r>
                <a:r>
                  <a:rPr lang="en-US" altLang="en-US" sz="2400" b="1">
                    <a:latin typeface="Arial" panose="020B0604020202020204" pitchFamily="34" charset="0"/>
                  </a:rPr>
                  <a:t> </a:t>
                </a:r>
                <a:r>
                  <a:rPr lang="en-US" altLang="en-US" sz="1800" b="1">
                    <a:latin typeface="Arial" panose="020B0604020202020204" pitchFamily="34" charset="0"/>
                  </a:rPr>
                  <a:t>to Psych</a:t>
                </a:r>
              </a:p>
            </p:txBody>
          </p:sp>
          <p:sp>
            <p:nvSpPr>
              <p:cNvPr id="6157" name="Oval 53"/>
              <p:cNvSpPr>
                <a:spLocks noChangeArrowheads="1"/>
              </p:cNvSpPr>
              <p:nvPr/>
            </p:nvSpPr>
            <p:spPr bwMode="auto">
              <a:xfrm>
                <a:off x="11160" y="861"/>
                <a:ext cx="2340" cy="1980"/>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latin typeface="Arial" panose="020B0604020202020204" pitchFamily="34" charset="0"/>
                  </a:rPr>
                  <a:t>Growth of Psych</a:t>
                </a:r>
              </a:p>
            </p:txBody>
          </p:sp>
          <p:sp>
            <p:nvSpPr>
              <p:cNvPr id="6159" name="Oval 55"/>
              <p:cNvSpPr>
                <a:spLocks noChangeArrowheads="1"/>
              </p:cNvSpPr>
              <p:nvPr/>
            </p:nvSpPr>
            <p:spPr bwMode="auto">
              <a:xfrm>
                <a:off x="10980" y="5040"/>
                <a:ext cx="2340" cy="1980"/>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latin typeface="Arial" panose="020B0604020202020204" pitchFamily="34" charset="0"/>
                  </a:rPr>
                  <a:t>Statistics</a:t>
                </a:r>
              </a:p>
            </p:txBody>
          </p:sp>
          <p:sp>
            <p:nvSpPr>
              <p:cNvPr id="6160" name="Rectangle 56"/>
              <p:cNvSpPr>
                <a:spLocks noChangeArrowheads="1"/>
              </p:cNvSpPr>
              <p:nvPr/>
            </p:nvSpPr>
            <p:spPr bwMode="auto">
              <a:xfrm>
                <a:off x="1551" y="7740"/>
                <a:ext cx="2057" cy="900"/>
              </a:xfrm>
              <a:prstGeom prst="rect">
                <a:avLst/>
              </a:prstGeom>
              <a:solidFill>
                <a:srgbClr val="FFCC99"/>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Arial" panose="020B0604020202020204" pitchFamily="34" charset="0"/>
                  </a:rPr>
                  <a:t>Descriptive</a:t>
                </a:r>
              </a:p>
            </p:txBody>
          </p:sp>
          <p:sp>
            <p:nvSpPr>
              <p:cNvPr id="6161" name="Rectangle 57"/>
              <p:cNvSpPr>
                <a:spLocks noChangeArrowheads="1"/>
              </p:cNvSpPr>
              <p:nvPr/>
            </p:nvSpPr>
            <p:spPr bwMode="auto">
              <a:xfrm>
                <a:off x="4138" y="7740"/>
                <a:ext cx="2057" cy="900"/>
              </a:xfrm>
              <a:prstGeom prst="rect">
                <a:avLst/>
              </a:prstGeom>
              <a:solidFill>
                <a:srgbClr val="FFCC99"/>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Arial" panose="020B0604020202020204" pitchFamily="34" charset="0"/>
                  </a:rPr>
                  <a:t>Correlation</a:t>
                </a:r>
              </a:p>
            </p:txBody>
          </p:sp>
          <p:sp>
            <p:nvSpPr>
              <p:cNvPr id="6162" name="Rectangle 58"/>
              <p:cNvSpPr>
                <a:spLocks noChangeArrowheads="1"/>
              </p:cNvSpPr>
              <p:nvPr/>
            </p:nvSpPr>
            <p:spPr bwMode="auto">
              <a:xfrm>
                <a:off x="6660" y="7740"/>
                <a:ext cx="2057" cy="900"/>
              </a:xfrm>
              <a:prstGeom prst="rect">
                <a:avLst/>
              </a:prstGeom>
              <a:solidFill>
                <a:srgbClr val="FFCC99"/>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Arial" panose="020B0604020202020204" pitchFamily="34" charset="0"/>
                  </a:rPr>
                  <a:t>Experiment</a:t>
                </a:r>
              </a:p>
            </p:txBody>
          </p:sp>
          <p:sp>
            <p:nvSpPr>
              <p:cNvPr id="6163" name="Oval 59"/>
              <p:cNvSpPr>
                <a:spLocks noChangeArrowheads="1"/>
              </p:cNvSpPr>
              <p:nvPr/>
            </p:nvSpPr>
            <p:spPr bwMode="auto">
              <a:xfrm>
                <a:off x="851" y="9295"/>
                <a:ext cx="1415" cy="1080"/>
              </a:xfrm>
              <a:prstGeom prst="ellipse">
                <a:avLst/>
              </a:prstGeom>
              <a:solidFill>
                <a:srgbClr val="CC99FF"/>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a:latin typeface="Arial" panose="020B0604020202020204" pitchFamily="34" charset="0"/>
                  </a:rPr>
                  <a:t>Case Study</a:t>
                </a:r>
              </a:p>
            </p:txBody>
          </p:sp>
          <p:sp>
            <p:nvSpPr>
              <p:cNvPr id="6164" name="Oval 60"/>
              <p:cNvSpPr>
                <a:spLocks noChangeArrowheads="1"/>
              </p:cNvSpPr>
              <p:nvPr/>
            </p:nvSpPr>
            <p:spPr bwMode="auto">
              <a:xfrm>
                <a:off x="1953" y="10666"/>
                <a:ext cx="1356" cy="720"/>
              </a:xfrm>
              <a:prstGeom prst="ellipse">
                <a:avLst/>
              </a:prstGeom>
              <a:solidFill>
                <a:srgbClr val="CC99FF"/>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400">
                    <a:latin typeface="Arial" panose="020B0604020202020204" pitchFamily="34" charset="0"/>
                  </a:rPr>
                  <a:t>Survey</a:t>
                </a:r>
              </a:p>
            </p:txBody>
          </p:sp>
          <p:sp>
            <p:nvSpPr>
              <p:cNvPr id="6165" name="Oval 61"/>
              <p:cNvSpPr>
                <a:spLocks noChangeArrowheads="1"/>
              </p:cNvSpPr>
              <p:nvPr/>
            </p:nvSpPr>
            <p:spPr bwMode="auto">
              <a:xfrm>
                <a:off x="3056" y="9231"/>
                <a:ext cx="2355" cy="1209"/>
              </a:xfrm>
              <a:prstGeom prst="ellipse">
                <a:avLst/>
              </a:prstGeom>
              <a:solidFill>
                <a:srgbClr val="CC99FF"/>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a:latin typeface="Arial" panose="020B0604020202020204" pitchFamily="34" charset="0"/>
                  </a:rPr>
                  <a:t>Naturalistic  Observation</a:t>
                </a:r>
              </a:p>
            </p:txBody>
          </p:sp>
          <p:sp>
            <p:nvSpPr>
              <p:cNvPr id="6166" name="Rectangle 62"/>
              <p:cNvSpPr>
                <a:spLocks noChangeArrowheads="1"/>
              </p:cNvSpPr>
              <p:nvPr/>
            </p:nvSpPr>
            <p:spPr bwMode="auto">
              <a:xfrm>
                <a:off x="9900" y="7740"/>
                <a:ext cx="1800" cy="900"/>
              </a:xfrm>
              <a:prstGeom prst="rect">
                <a:avLst/>
              </a:prstGeom>
              <a:solidFill>
                <a:srgbClr val="CCFFFF"/>
              </a:solidFill>
              <a:ln w="9525">
                <a:solidFill>
                  <a:srgbClr val="000000"/>
                </a:solidFill>
                <a:miter lim="800000"/>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latin typeface="Arial" panose="020B0604020202020204" pitchFamily="34" charset="0"/>
                  </a:rPr>
                  <a:t>Descriptive</a:t>
                </a:r>
              </a:p>
            </p:txBody>
          </p:sp>
          <p:sp>
            <p:nvSpPr>
              <p:cNvPr id="6167" name="Rectangle 63"/>
              <p:cNvSpPr>
                <a:spLocks noChangeArrowheads="1"/>
              </p:cNvSpPr>
              <p:nvPr/>
            </p:nvSpPr>
            <p:spPr bwMode="auto">
              <a:xfrm>
                <a:off x="12600" y="7740"/>
                <a:ext cx="1800" cy="900"/>
              </a:xfrm>
              <a:prstGeom prst="rect">
                <a:avLst/>
              </a:prstGeom>
              <a:solidFill>
                <a:srgbClr val="CCFFFF"/>
              </a:solidFill>
              <a:ln w="9525">
                <a:solidFill>
                  <a:srgbClr val="000000"/>
                </a:solidFill>
                <a:miter lim="800000"/>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latin typeface="Arial" panose="020B0604020202020204" pitchFamily="34" charset="0"/>
                  </a:rPr>
                  <a:t>Inferential</a:t>
                </a:r>
                <a:endParaRPr lang="en-US" altLang="en-US" sz="1400">
                  <a:latin typeface="Arial" panose="020B0604020202020204" pitchFamily="34" charset="0"/>
                </a:endParaRPr>
              </a:p>
            </p:txBody>
          </p:sp>
          <p:sp>
            <p:nvSpPr>
              <p:cNvPr id="6168" name="Rectangle 64"/>
              <p:cNvSpPr>
                <a:spLocks noChangeArrowheads="1"/>
              </p:cNvSpPr>
              <p:nvPr/>
            </p:nvSpPr>
            <p:spPr bwMode="auto">
              <a:xfrm>
                <a:off x="1080" y="4680"/>
                <a:ext cx="1800" cy="900"/>
              </a:xfrm>
              <a:prstGeom prst="rect">
                <a:avLst/>
              </a:prstGeom>
              <a:solidFill>
                <a:srgbClr val="00CCFF"/>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
                    <a:latin typeface="Arial" panose="020B0604020202020204" pitchFamily="34" charset="0"/>
                  </a:rPr>
                  <a:t>Ethics</a:t>
                </a:r>
              </a:p>
            </p:txBody>
          </p:sp>
          <p:sp>
            <p:nvSpPr>
              <p:cNvPr id="6169" name="Rectangle 65"/>
              <p:cNvSpPr>
                <a:spLocks noChangeArrowheads="1"/>
              </p:cNvSpPr>
              <p:nvPr/>
            </p:nvSpPr>
            <p:spPr bwMode="auto">
              <a:xfrm>
                <a:off x="1080" y="6120"/>
                <a:ext cx="1800" cy="900"/>
              </a:xfrm>
              <a:prstGeom prst="rect">
                <a:avLst/>
              </a:prstGeom>
              <a:solidFill>
                <a:srgbClr val="00CCFF"/>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a:latin typeface="Arial" panose="020B0604020202020204" pitchFamily="34" charset="0"/>
                  </a:rPr>
                  <a:t>Sampling</a:t>
                </a:r>
              </a:p>
            </p:txBody>
          </p:sp>
          <p:cxnSp>
            <p:nvCxnSpPr>
              <p:cNvPr id="6170" name="AutoShape 19"/>
              <p:cNvCxnSpPr>
                <a:cxnSpLocks noChangeShapeType="1"/>
                <a:stCxn id="6168" idx="3"/>
                <a:endCxn id="6158" idx="2"/>
              </p:cNvCxnSpPr>
              <p:nvPr/>
            </p:nvCxnSpPr>
            <p:spPr bwMode="auto">
              <a:xfrm>
                <a:off x="2880" y="5130"/>
                <a:ext cx="1117" cy="73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1" name="AutoShape 20"/>
              <p:cNvCxnSpPr>
                <a:cxnSpLocks noChangeShapeType="1"/>
                <a:stCxn id="6169" idx="3"/>
                <a:endCxn id="6158" idx="2"/>
              </p:cNvCxnSpPr>
              <p:nvPr/>
            </p:nvCxnSpPr>
            <p:spPr bwMode="auto">
              <a:xfrm flipV="1">
                <a:off x="2880" y="5863"/>
                <a:ext cx="1117" cy="70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2" name="AutoShape 21"/>
              <p:cNvCxnSpPr>
                <a:cxnSpLocks noChangeShapeType="1"/>
                <a:stCxn id="6155" idx="3"/>
                <a:endCxn id="6158" idx="7"/>
              </p:cNvCxnSpPr>
              <p:nvPr/>
            </p:nvCxnSpPr>
            <p:spPr bwMode="auto">
              <a:xfrm flipH="1">
                <a:off x="5994" y="4507"/>
                <a:ext cx="1171" cy="65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3" name="AutoShape 22"/>
              <p:cNvCxnSpPr>
                <a:cxnSpLocks noChangeShapeType="1"/>
                <a:stCxn id="6155" idx="5"/>
                <a:endCxn id="6159" idx="1"/>
              </p:cNvCxnSpPr>
              <p:nvPr/>
            </p:nvCxnSpPr>
            <p:spPr bwMode="auto">
              <a:xfrm>
                <a:off x="10475" y="4507"/>
                <a:ext cx="848" cy="82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4" name="AutoShape 23"/>
              <p:cNvCxnSpPr>
                <a:cxnSpLocks noChangeShapeType="1"/>
                <a:stCxn id="6158" idx="4"/>
              </p:cNvCxnSpPr>
              <p:nvPr/>
            </p:nvCxnSpPr>
            <p:spPr bwMode="auto">
              <a:xfrm flipH="1">
                <a:off x="2160" y="6853"/>
                <a:ext cx="3007" cy="8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5" name="AutoShape 24"/>
              <p:cNvCxnSpPr>
                <a:cxnSpLocks noChangeShapeType="1"/>
                <a:stCxn id="6158" idx="4"/>
                <a:endCxn id="6161" idx="0"/>
              </p:cNvCxnSpPr>
              <p:nvPr/>
            </p:nvCxnSpPr>
            <p:spPr bwMode="auto">
              <a:xfrm flipH="1">
                <a:off x="5167" y="6853"/>
                <a:ext cx="0" cy="8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6" name="AutoShape 25"/>
              <p:cNvCxnSpPr>
                <a:cxnSpLocks noChangeShapeType="1"/>
                <a:stCxn id="6158" idx="4"/>
              </p:cNvCxnSpPr>
              <p:nvPr/>
            </p:nvCxnSpPr>
            <p:spPr bwMode="auto">
              <a:xfrm>
                <a:off x="5167" y="6853"/>
                <a:ext cx="2393" cy="8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7" name="AutoShape 26"/>
              <p:cNvCxnSpPr>
                <a:cxnSpLocks noChangeShapeType="1"/>
              </p:cNvCxnSpPr>
              <p:nvPr/>
            </p:nvCxnSpPr>
            <p:spPr bwMode="auto">
              <a:xfrm flipH="1">
                <a:off x="10800" y="7020"/>
                <a:ext cx="1350" cy="7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8" name="AutoShape 27"/>
              <p:cNvCxnSpPr>
                <a:cxnSpLocks noChangeShapeType="1"/>
              </p:cNvCxnSpPr>
              <p:nvPr/>
            </p:nvCxnSpPr>
            <p:spPr bwMode="auto">
              <a:xfrm>
                <a:off x="12150" y="7020"/>
                <a:ext cx="1350" cy="7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9" name="AutoShape 28"/>
              <p:cNvCxnSpPr>
                <a:cxnSpLocks noChangeShapeType="1"/>
                <a:stCxn id="6160" idx="2"/>
                <a:endCxn id="6163" idx="7"/>
              </p:cNvCxnSpPr>
              <p:nvPr/>
            </p:nvCxnSpPr>
            <p:spPr bwMode="auto">
              <a:xfrm flipH="1">
                <a:off x="2059" y="8640"/>
                <a:ext cx="521" cy="81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0" name="AutoShape 29"/>
              <p:cNvCxnSpPr>
                <a:cxnSpLocks noChangeShapeType="1"/>
                <a:stCxn id="6160" idx="2"/>
                <a:endCxn id="6165" idx="1"/>
              </p:cNvCxnSpPr>
              <p:nvPr/>
            </p:nvCxnSpPr>
            <p:spPr bwMode="auto">
              <a:xfrm>
                <a:off x="2580" y="8640"/>
                <a:ext cx="821" cy="76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1" name="AutoShape 30"/>
              <p:cNvCxnSpPr>
                <a:cxnSpLocks noChangeShapeType="1"/>
                <a:stCxn id="6160" idx="2"/>
                <a:endCxn id="6164" idx="0"/>
              </p:cNvCxnSpPr>
              <p:nvPr/>
            </p:nvCxnSpPr>
            <p:spPr bwMode="auto">
              <a:xfrm>
                <a:off x="2580" y="8640"/>
                <a:ext cx="51" cy="202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2" name="AutoShape 31"/>
              <p:cNvCxnSpPr>
                <a:cxnSpLocks noChangeShapeType="1"/>
                <a:stCxn id="6155" idx="1"/>
                <a:endCxn id="6156" idx="5"/>
              </p:cNvCxnSpPr>
              <p:nvPr/>
            </p:nvCxnSpPr>
            <p:spPr bwMode="auto">
              <a:xfrm flipH="1" flipV="1">
                <a:off x="5763" y="2303"/>
                <a:ext cx="1402" cy="93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3" name="AutoShape 32"/>
              <p:cNvCxnSpPr>
                <a:cxnSpLocks noChangeShapeType="1"/>
                <a:stCxn id="6155" idx="7"/>
                <a:endCxn id="6157" idx="3"/>
              </p:cNvCxnSpPr>
              <p:nvPr/>
            </p:nvCxnSpPr>
            <p:spPr bwMode="auto">
              <a:xfrm flipV="1">
                <a:off x="10475" y="2551"/>
                <a:ext cx="1028" cy="68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184" name="Oval 80"/>
              <p:cNvSpPr>
                <a:spLocks noChangeArrowheads="1"/>
              </p:cNvSpPr>
              <p:nvPr/>
            </p:nvSpPr>
            <p:spPr bwMode="auto">
              <a:xfrm>
                <a:off x="8460" y="9360"/>
                <a:ext cx="2169" cy="1080"/>
              </a:xfrm>
              <a:prstGeom prst="ellipse">
                <a:avLst/>
              </a:prstGeom>
              <a:solidFill>
                <a:srgbClr val="FF9900"/>
              </a:solidFill>
              <a:ln w="9525">
                <a:solidFill>
                  <a:srgbClr val="000000"/>
                </a:solidFill>
                <a:round/>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400">
                    <a:latin typeface="Arial" panose="020B0604020202020204" pitchFamily="34" charset="0"/>
                  </a:rPr>
                  <a:t>Central Tendency </a:t>
                </a:r>
              </a:p>
            </p:txBody>
          </p:sp>
          <p:sp>
            <p:nvSpPr>
              <p:cNvPr id="6185" name="Oval 81"/>
              <p:cNvSpPr>
                <a:spLocks noChangeArrowheads="1"/>
              </p:cNvSpPr>
              <p:nvPr/>
            </p:nvSpPr>
            <p:spPr bwMode="auto">
              <a:xfrm>
                <a:off x="10963" y="9540"/>
                <a:ext cx="1980" cy="900"/>
              </a:xfrm>
              <a:prstGeom prst="ellipse">
                <a:avLst/>
              </a:prstGeom>
              <a:solidFill>
                <a:srgbClr val="FF9900"/>
              </a:solidFill>
              <a:ln w="9525">
                <a:solidFill>
                  <a:srgbClr val="000000"/>
                </a:solidFill>
                <a:round/>
                <a:headEnd/>
                <a:tailEnd/>
              </a:ln>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a:latin typeface="Arial" panose="020B0604020202020204" pitchFamily="34" charset="0"/>
                  </a:rPr>
                  <a:t>Variance</a:t>
                </a:r>
              </a:p>
            </p:txBody>
          </p:sp>
          <p:cxnSp>
            <p:nvCxnSpPr>
              <p:cNvPr id="6186" name="AutoShape 35"/>
              <p:cNvCxnSpPr>
                <a:cxnSpLocks noChangeShapeType="1"/>
                <a:stCxn id="6166" idx="2"/>
                <a:endCxn id="6184" idx="0"/>
              </p:cNvCxnSpPr>
              <p:nvPr/>
            </p:nvCxnSpPr>
            <p:spPr bwMode="auto">
              <a:xfrm flipH="1">
                <a:off x="9545" y="8640"/>
                <a:ext cx="1255" cy="7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7" name="AutoShape 36"/>
              <p:cNvCxnSpPr>
                <a:cxnSpLocks noChangeShapeType="1"/>
                <a:stCxn id="6166" idx="2"/>
                <a:endCxn id="6185" idx="0"/>
              </p:cNvCxnSpPr>
              <p:nvPr/>
            </p:nvCxnSpPr>
            <p:spPr bwMode="auto">
              <a:xfrm>
                <a:off x="10800" y="8640"/>
                <a:ext cx="1153" cy="9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158" name="Oval 54"/>
              <p:cNvSpPr>
                <a:spLocks noChangeArrowheads="1"/>
              </p:cNvSpPr>
              <p:nvPr/>
            </p:nvSpPr>
            <p:spPr bwMode="auto">
              <a:xfrm>
                <a:off x="3997" y="4873"/>
                <a:ext cx="2340" cy="1980"/>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dirty="0">
                    <a:latin typeface="Arial" panose="020B0604020202020204" pitchFamily="34" charset="0"/>
                  </a:rPr>
                  <a:t>Research</a:t>
                </a:r>
                <a:r>
                  <a:rPr lang="en-US" altLang="en-US" sz="1600" dirty="0">
                    <a:latin typeface="Arial" panose="020B0604020202020204" pitchFamily="34" charset="0"/>
                  </a:rPr>
                  <a:t> </a:t>
                </a:r>
                <a:r>
                  <a:rPr lang="en-US" altLang="en-US" sz="1800" b="1" dirty="0">
                    <a:latin typeface="Arial" panose="020B0604020202020204" pitchFamily="34" charset="0"/>
                  </a:rPr>
                  <a:t>Methods</a:t>
                </a:r>
              </a:p>
            </p:txBody>
          </p:sp>
        </p:grpSp>
        <p:sp>
          <p:nvSpPr>
            <p:cNvPr id="6152" name="Oval 48"/>
            <p:cNvSpPr>
              <a:spLocks noChangeArrowheads="1"/>
            </p:cNvSpPr>
            <p:nvPr/>
          </p:nvSpPr>
          <p:spPr bwMode="auto">
            <a:xfrm>
              <a:off x="1898650" y="1501775"/>
              <a:ext cx="1377950" cy="685800"/>
            </a:xfrm>
            <a:prstGeom prst="ellipse">
              <a:avLst/>
            </a:prstGeom>
            <a:solidFill>
              <a:srgbClr val="FF9900"/>
            </a:solidFill>
            <a:ln w="9525">
              <a:solidFill>
                <a:srgbClr val="000000"/>
              </a:solidFill>
              <a:round/>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400">
                  <a:latin typeface="Arial" panose="020B0604020202020204" pitchFamily="34" charset="0"/>
                </a:rPr>
                <a:t>Careers</a:t>
              </a:r>
            </a:p>
          </p:txBody>
        </p:sp>
        <p:cxnSp>
          <p:nvCxnSpPr>
            <p:cNvPr id="50" name="Straight Arrow Connector 49"/>
            <p:cNvCxnSpPr>
              <a:stCxn id="6156" idx="4"/>
              <a:endCxn id="6152" idx="0"/>
            </p:cNvCxnSpPr>
            <p:nvPr/>
          </p:nvCxnSpPr>
          <p:spPr>
            <a:xfrm>
              <a:off x="2586038" y="1174750"/>
              <a:ext cx="1587" cy="3270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1" name="Rectangle 50"/>
          <p:cNvSpPr/>
          <p:nvPr/>
        </p:nvSpPr>
        <p:spPr>
          <a:xfrm>
            <a:off x="1472406" y="2503535"/>
            <a:ext cx="2900363" cy="1446494"/>
          </a:xfrm>
          <a:prstGeom prst="rect">
            <a:avLst/>
          </a:prstGeom>
          <a:solidFill>
            <a:srgbClr val="D1E7FB">
              <a:alpha val="50000"/>
            </a:srgb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3830">
            <a:off x="3460839" y="3133112"/>
            <a:ext cx="963825" cy="986441"/>
          </a:xfrm>
          <a:prstGeom prst="ellipse">
            <a:avLst/>
          </a:prstGeom>
        </p:spPr>
      </p:pic>
      <p:sp>
        <p:nvSpPr>
          <p:cNvPr id="6149" name="AutoShape 55"/>
          <p:cNvSpPr>
            <a:spLocks noChangeArrowheads="1"/>
          </p:cNvSpPr>
          <p:nvPr/>
        </p:nvSpPr>
        <p:spPr bwMode="auto">
          <a:xfrm>
            <a:off x="3776320" y="2513341"/>
            <a:ext cx="990600" cy="609600"/>
          </a:xfrm>
          <a:prstGeom prst="wedgeRoundRectCallout">
            <a:avLst>
              <a:gd name="adj1" fmla="val 3169"/>
              <a:gd name="adj2" fmla="val 74853"/>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Arial" panose="020B0604020202020204" pitchFamily="34" charset="0"/>
              </a:rPr>
              <a:t>We are here</a:t>
            </a:r>
          </a:p>
        </p:txBody>
      </p:sp>
    </p:spTree>
    <p:extLst>
      <p:ext uri="{BB962C8B-B14F-4D97-AF65-F5344CB8AC3E}">
        <p14:creationId xmlns:p14="http://schemas.microsoft.com/office/powerpoint/2010/main" val="3028739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THE SCIENTIFIC METHOD</a:t>
            </a:r>
          </a:p>
        </p:txBody>
      </p:sp>
      <p:sp>
        <p:nvSpPr>
          <p:cNvPr id="3" name="Content Placeholder 2"/>
          <p:cNvSpPr>
            <a:spLocks noGrp="1"/>
          </p:cNvSpPr>
          <p:nvPr>
            <p:ph idx="1"/>
          </p:nvPr>
        </p:nvSpPr>
        <p:spPr/>
        <p:txBody>
          <a:bodyPr/>
          <a:lstStyle/>
          <a:p>
            <a:r>
              <a:rPr lang="en-US" dirty="0">
                <a:latin typeface="Franklin Gothic Medium" pitchFamily="34" charset="0"/>
              </a:rPr>
              <a:t>Theory</a:t>
            </a:r>
          </a:p>
          <a:p>
            <a:r>
              <a:rPr lang="en-US" dirty="0">
                <a:latin typeface="Franklin Gothic Medium" pitchFamily="34" charset="0"/>
              </a:rPr>
              <a:t>“mere hunch”</a:t>
            </a:r>
          </a:p>
          <a:p>
            <a:r>
              <a:rPr lang="en-US" dirty="0">
                <a:latin typeface="Franklin Gothic Medium" pitchFamily="34" charset="0"/>
              </a:rPr>
              <a:t>Hypothesis</a:t>
            </a:r>
          </a:p>
          <a:p>
            <a:r>
              <a:rPr lang="en-US" dirty="0">
                <a:latin typeface="Franklin Gothic Medium" pitchFamily="34" charset="0"/>
              </a:rPr>
              <a:t>Can be confirmed or refuted</a:t>
            </a:r>
          </a:p>
          <a:p>
            <a:r>
              <a:rPr lang="en-US" dirty="0">
                <a:solidFill>
                  <a:srgbClr val="FF0000"/>
                </a:solidFill>
                <a:latin typeface="Franklin Gothic Medium" pitchFamily="34" charset="0"/>
              </a:rPr>
              <a:t>Operational Definition</a:t>
            </a:r>
          </a:p>
          <a:p>
            <a:r>
              <a:rPr lang="en-US" dirty="0">
                <a:solidFill>
                  <a:srgbClr val="FF0000"/>
                </a:solidFill>
                <a:latin typeface="Franklin Gothic Medium" pitchFamily="34" charset="0"/>
              </a:rPr>
              <a:t>Replication (repeat)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RESEARCH IN PSYCHOLOGY</a:t>
            </a:r>
          </a:p>
        </p:txBody>
      </p:sp>
      <p:sp>
        <p:nvSpPr>
          <p:cNvPr id="3" name="Content Placeholder 2"/>
          <p:cNvSpPr>
            <a:spLocks noGrp="1"/>
          </p:cNvSpPr>
          <p:nvPr>
            <p:ph idx="1"/>
          </p:nvPr>
        </p:nvSpPr>
        <p:spPr>
          <a:xfrm>
            <a:off x="457200" y="1775191"/>
            <a:ext cx="8229600" cy="663209"/>
          </a:xfrm>
        </p:spPr>
        <p:txBody>
          <a:bodyPr/>
          <a:lstStyle/>
          <a:p>
            <a:pPr>
              <a:buNone/>
            </a:pPr>
            <a:r>
              <a:rPr lang="en-US" dirty="0">
                <a:latin typeface="Franklin Gothic Medium" pitchFamily="34" charset="0"/>
              </a:rPr>
              <a:t>The Scientific Method</a:t>
            </a:r>
          </a:p>
        </p:txBody>
      </p:sp>
      <p:pic>
        <p:nvPicPr>
          <p:cNvPr id="31746" name="Picture 2" descr="https://lh3.googleusercontent.com/Vu2FAC0jicbx07RieXftwMxl_QAUFnELWB0NodRFny9SH5cJM2VU1l9sAwiX3XJkcsTT4UkTWtVvGSpcxobsWvFUuM-XQUhFv4Ewp2LwZOMF"/>
          <p:cNvPicPr>
            <a:picLocks noChangeAspect="1" noChangeArrowheads="1"/>
          </p:cNvPicPr>
          <p:nvPr/>
        </p:nvPicPr>
        <p:blipFill>
          <a:blip r:embed="rId3" cstate="print"/>
          <a:srcRect/>
          <a:stretch>
            <a:fillRect/>
          </a:stretch>
        </p:blipFill>
        <p:spPr bwMode="auto">
          <a:xfrm>
            <a:off x="1828800" y="2438400"/>
            <a:ext cx="5334000" cy="4124325"/>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dirty="0">
                <a:latin typeface="Franklin Gothic Medium" panose="020B0603020102020204" pitchFamily="34" charset="0"/>
              </a:rPr>
              <a:t>START WITH OBSERVATIONS</a:t>
            </a:r>
          </a:p>
        </p:txBody>
      </p:sp>
      <p:sp>
        <p:nvSpPr>
          <p:cNvPr id="13315" name="Rectangle 3"/>
          <p:cNvSpPr>
            <a:spLocks noGrp="1" noChangeArrowheads="1"/>
          </p:cNvSpPr>
          <p:nvPr>
            <p:ph type="body" idx="1"/>
          </p:nvPr>
        </p:nvSpPr>
        <p:spPr/>
        <p:txBody>
          <a:bodyPr/>
          <a:lstStyle/>
          <a:p>
            <a:pPr>
              <a:lnSpc>
                <a:spcPct val="90000"/>
              </a:lnSpc>
            </a:pPr>
            <a:r>
              <a:rPr lang="en-US" altLang="en-US">
                <a:latin typeface="Franklin Gothic Medium" panose="020B0603020102020204" pitchFamily="34" charset="0"/>
              </a:rPr>
              <a:t>Observe and describe the world with descriptive research</a:t>
            </a:r>
          </a:p>
          <a:p>
            <a:pPr>
              <a:lnSpc>
                <a:spcPct val="90000"/>
              </a:lnSpc>
            </a:pPr>
            <a:r>
              <a:rPr lang="en-US" altLang="en-US">
                <a:latin typeface="Franklin Gothic Medium" panose="020B0603020102020204" pitchFamily="34" charset="0"/>
              </a:rPr>
              <a:t>Form a hypothesis from your observations</a:t>
            </a:r>
          </a:p>
          <a:p>
            <a:pPr>
              <a:lnSpc>
                <a:spcPct val="90000"/>
              </a:lnSpc>
            </a:pPr>
            <a:r>
              <a:rPr lang="en-US" altLang="en-US">
                <a:latin typeface="Franklin Gothic Medium" panose="020B0603020102020204" pitchFamily="34" charset="0"/>
              </a:rPr>
              <a:t>Test your hypothesis.</a:t>
            </a:r>
          </a:p>
          <a:p>
            <a:pPr>
              <a:lnSpc>
                <a:spcPct val="90000"/>
              </a:lnSpc>
            </a:pPr>
            <a:r>
              <a:rPr lang="en-US" altLang="en-US">
                <a:latin typeface="Franklin Gothic Medium" panose="020B0603020102020204" pitchFamily="34" charset="0"/>
              </a:rPr>
              <a:t>Re-test your hypothesis</a:t>
            </a:r>
          </a:p>
          <a:p>
            <a:pPr>
              <a:lnSpc>
                <a:spcPct val="90000"/>
              </a:lnSpc>
            </a:pPr>
            <a:r>
              <a:rPr lang="en-US" altLang="en-US">
                <a:latin typeface="Franklin Gothic Medium" panose="020B0603020102020204" pitchFamily="34" charset="0"/>
              </a:rPr>
              <a:t>Then test it gain.</a:t>
            </a:r>
          </a:p>
          <a:p>
            <a:pPr>
              <a:lnSpc>
                <a:spcPct val="90000"/>
              </a:lnSpc>
            </a:pPr>
            <a:r>
              <a:rPr lang="en-US" altLang="en-US">
                <a:latin typeface="Franklin Gothic Medium" panose="020B0603020102020204" pitchFamily="34" charset="0"/>
              </a:rPr>
              <a:t>If it holds up you have a theory</a:t>
            </a:r>
          </a:p>
        </p:txBody>
      </p:sp>
    </p:spTree>
    <p:extLst>
      <p:ext uri="{BB962C8B-B14F-4D97-AF65-F5344CB8AC3E}">
        <p14:creationId xmlns:p14="http://schemas.microsoft.com/office/powerpoint/2010/main" val="1480030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p:txBody>
          <a:bodyPr/>
          <a:lstStyle/>
          <a:p>
            <a:r>
              <a:rPr lang="en-US" altLang="en-US" sz="4000" dirty="0">
                <a:solidFill>
                  <a:schemeClr val="accent1"/>
                </a:solidFill>
                <a:latin typeface="Franklin Gothic Medium" panose="020B0603020102020204" pitchFamily="34" charset="0"/>
              </a:rPr>
              <a:t>THEORY</a:t>
            </a:r>
          </a:p>
        </p:txBody>
      </p:sp>
      <p:sp>
        <p:nvSpPr>
          <p:cNvPr id="11266" name="Rectangle 2"/>
          <p:cNvSpPr>
            <a:spLocks noGrp="1" noChangeArrowheads="1"/>
          </p:cNvSpPr>
          <p:nvPr>
            <p:ph idx="1"/>
          </p:nvPr>
        </p:nvSpPr>
        <p:spPr/>
        <p:txBody>
          <a:bodyPr/>
          <a:lstStyle/>
          <a:p>
            <a:pPr marL="0" indent="0" eaLnBrk="1" hangingPunct="1">
              <a:lnSpc>
                <a:spcPct val="90000"/>
              </a:lnSpc>
              <a:buFont typeface="Wingdings" panose="05000000000000000000" pitchFamily="2" charset="2"/>
              <a:buNone/>
            </a:pPr>
            <a:r>
              <a:rPr lang="en-US" altLang="en-US" sz="2800" dirty="0">
                <a:solidFill>
                  <a:srgbClr val="0000FF"/>
                </a:solidFill>
                <a:latin typeface="Franklin Gothic Medium" panose="020B0603020102020204" pitchFamily="34" charset="0"/>
              </a:rPr>
              <a:t>Theory </a:t>
            </a:r>
            <a:r>
              <a:rPr lang="en-US" altLang="en-US" sz="2800" dirty="0">
                <a:latin typeface="Franklin Gothic Medium" panose="020B0603020102020204" pitchFamily="34" charset="0"/>
              </a:rPr>
              <a:t>is</a:t>
            </a:r>
            <a:r>
              <a:rPr lang="en-US" altLang="en-US" sz="2800" dirty="0">
                <a:solidFill>
                  <a:srgbClr val="0000FF"/>
                </a:solidFill>
                <a:latin typeface="Franklin Gothic Medium" panose="020B0603020102020204" pitchFamily="34" charset="0"/>
              </a:rPr>
              <a:t> </a:t>
            </a:r>
            <a:r>
              <a:rPr lang="en-US" altLang="en-US" sz="2800" dirty="0">
                <a:latin typeface="Franklin Gothic Medium" panose="020B0603020102020204" pitchFamily="34" charset="0"/>
              </a:rPr>
              <a:t>an EXPLANATION based on evidence that PREDICTS behaviors or events.</a:t>
            </a:r>
          </a:p>
          <a:p>
            <a:pPr marL="0" indent="0" eaLnBrk="1" hangingPunct="1">
              <a:lnSpc>
                <a:spcPct val="90000"/>
              </a:lnSpc>
              <a:buFont typeface="Wingdings" panose="05000000000000000000" pitchFamily="2" charset="2"/>
              <a:buNone/>
            </a:pPr>
            <a:endParaRPr lang="en-US" altLang="en-US" sz="2800" dirty="0">
              <a:latin typeface="Franklin Gothic Medium" panose="020B0603020102020204" pitchFamily="34" charset="0"/>
            </a:endParaRPr>
          </a:p>
          <a:p>
            <a:pPr marL="0" indent="0" eaLnBrk="1" hangingPunct="1">
              <a:lnSpc>
                <a:spcPct val="90000"/>
              </a:lnSpc>
              <a:buFont typeface="Wingdings" panose="05000000000000000000" pitchFamily="2" charset="2"/>
              <a:buNone/>
            </a:pPr>
            <a:r>
              <a:rPr lang="en-US" altLang="en-US" sz="2800" dirty="0">
                <a:latin typeface="Franklin Gothic Medium" panose="020B0603020102020204" pitchFamily="34" charset="0"/>
              </a:rPr>
              <a:t>A Theory must:</a:t>
            </a:r>
          </a:p>
          <a:p>
            <a:pPr marL="0" indent="0" eaLnBrk="1" hangingPunct="1">
              <a:lnSpc>
                <a:spcPct val="90000"/>
              </a:lnSpc>
              <a:buFont typeface="Wingdings" panose="05000000000000000000" pitchFamily="2" charset="2"/>
              <a:buNone/>
            </a:pPr>
            <a:r>
              <a:rPr lang="en-US" altLang="en-US" sz="2800" dirty="0">
                <a:latin typeface="Franklin Gothic Medium" panose="020B0603020102020204" pitchFamily="34" charset="0"/>
              </a:rPr>
              <a:t>1. Fit the known facts</a:t>
            </a:r>
          </a:p>
          <a:p>
            <a:pPr marL="0" indent="0" eaLnBrk="1" hangingPunct="1">
              <a:lnSpc>
                <a:spcPct val="90000"/>
              </a:lnSpc>
              <a:buFont typeface="Wingdings" panose="05000000000000000000" pitchFamily="2" charset="2"/>
              <a:buNone/>
            </a:pPr>
            <a:r>
              <a:rPr lang="en-US" altLang="en-US" sz="2800" dirty="0">
                <a:latin typeface="Franklin Gothic Medium" panose="020B0603020102020204" pitchFamily="34" charset="0"/>
              </a:rPr>
              <a:t>2. Predict new discoveries</a:t>
            </a:r>
          </a:p>
          <a:p>
            <a:pPr marL="0" indent="0" eaLnBrk="1" hangingPunct="1">
              <a:lnSpc>
                <a:spcPct val="90000"/>
              </a:lnSpc>
              <a:buFont typeface="Wingdings" panose="05000000000000000000" pitchFamily="2" charset="2"/>
              <a:buNone/>
            </a:pPr>
            <a:r>
              <a:rPr lang="en-US" altLang="en-US" sz="2800" dirty="0">
                <a:latin typeface="Franklin Gothic Medium" panose="020B0603020102020204" pitchFamily="34" charset="0"/>
              </a:rPr>
              <a:t>3. Be falsifiable</a:t>
            </a:r>
          </a:p>
          <a:p>
            <a:pPr marL="0" indent="0" eaLnBrk="1" hangingPunct="1">
              <a:lnSpc>
                <a:spcPct val="90000"/>
              </a:lnSpc>
              <a:buFont typeface="Wingdings" panose="05000000000000000000" pitchFamily="2" charset="2"/>
              <a:buNone/>
            </a:pPr>
            <a:r>
              <a:rPr lang="en-US" altLang="en-US" sz="2800" dirty="0">
                <a:latin typeface="Franklin Gothic Medium" panose="020B0603020102020204" pitchFamily="34" charset="0"/>
              </a:rPr>
              <a:t>4. be simple. The simpler the better – Occam’s Razor</a:t>
            </a:r>
          </a:p>
        </p:txBody>
      </p:sp>
    </p:spTree>
    <p:extLst>
      <p:ext uri="{BB962C8B-B14F-4D97-AF65-F5344CB8AC3E}">
        <p14:creationId xmlns:p14="http://schemas.microsoft.com/office/powerpoint/2010/main" val="52262035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Franklin Gothic Medium" pitchFamily="34" charset="0"/>
              </a:rPr>
              <a:t>THE SCIENTIFIC METHOD</a:t>
            </a:r>
          </a:p>
        </p:txBody>
      </p:sp>
      <p:sp>
        <p:nvSpPr>
          <p:cNvPr id="5" name="Content Placeholder 4"/>
          <p:cNvSpPr>
            <a:spLocks noGrp="1"/>
          </p:cNvSpPr>
          <p:nvPr>
            <p:ph idx="1"/>
          </p:nvPr>
        </p:nvSpPr>
        <p:spPr/>
        <p:txBody>
          <a:bodyPr/>
          <a:lstStyle/>
          <a:p>
            <a:r>
              <a:rPr lang="en-US" dirty="0">
                <a:latin typeface="Franklin Gothic Medium" pitchFamily="34" charset="0"/>
              </a:rPr>
              <a:t>A good theory is useful if it:</a:t>
            </a:r>
          </a:p>
          <a:p>
            <a:pPr lvl="1"/>
            <a:r>
              <a:rPr lang="en-US" dirty="0">
                <a:latin typeface="Franklin Gothic Medium" pitchFamily="34" charset="0"/>
              </a:rPr>
              <a:t>Effectively organizes a range of self-reports and observations</a:t>
            </a:r>
          </a:p>
          <a:p>
            <a:pPr lvl="1"/>
            <a:r>
              <a:rPr lang="en-US" dirty="0">
                <a:latin typeface="Franklin Gothic Medium" pitchFamily="34" charset="0"/>
              </a:rPr>
              <a:t>Implies clear predictions that anyone can use to check </a:t>
            </a:r>
            <a:r>
              <a:rPr lang="en-US">
                <a:latin typeface="Franklin Gothic Medium" pitchFamily="34" charset="0"/>
              </a:rPr>
              <a:t>the theory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lh5.googleusercontent.com/z5WfDcnbCXS20XDTPacMjP8YG5mj-sUsMf7XFXhJ9FDqQueq09Ll_FMJxQs-aHUeVCQxiYW0RUAeG-CqR5KWX5pCM8DzfedfO9FIUPGHTMwr"/>
          <p:cNvPicPr>
            <a:picLocks noChangeAspect="1" noChangeArrowheads="1"/>
          </p:cNvPicPr>
          <p:nvPr/>
        </p:nvPicPr>
        <p:blipFill>
          <a:blip r:embed="rId3" cstate="print"/>
          <a:srcRect/>
          <a:stretch>
            <a:fillRect/>
          </a:stretch>
        </p:blipFill>
        <p:spPr bwMode="auto">
          <a:xfrm>
            <a:off x="76200" y="381000"/>
            <a:ext cx="8915400" cy="6210300"/>
          </a:xfrm>
          <a:prstGeom prst="rect">
            <a:avLst/>
          </a:prstGeom>
          <a:noFill/>
        </p:spPr>
      </p:pic>
    </p:spTree>
    <p:extLst>
      <p:ext uri="{BB962C8B-B14F-4D97-AF65-F5344CB8AC3E}">
        <p14:creationId xmlns:p14="http://schemas.microsoft.com/office/powerpoint/2010/main" val="1531826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lh5.googleusercontent.com/iEvRyBmyDtotWzqKB6oASFKxwFQifKr5bCV9yRREgWrAk_jcbp5BNL0aBqjgbsJjpT2ZajXolv6i8Kd0AQMh3aFwm6X2vLRing1xCaKtuEWm"/>
          <p:cNvPicPr>
            <a:picLocks noChangeAspect="1" noChangeArrowheads="1"/>
          </p:cNvPicPr>
          <p:nvPr/>
        </p:nvPicPr>
        <p:blipFill>
          <a:blip r:embed="rId3" cstate="print"/>
          <a:srcRect/>
          <a:stretch>
            <a:fillRect/>
          </a:stretch>
        </p:blipFill>
        <p:spPr bwMode="auto">
          <a:xfrm>
            <a:off x="0" y="228600"/>
            <a:ext cx="9163050" cy="6210300"/>
          </a:xfrm>
          <a:prstGeom prst="rect">
            <a:avLst/>
          </a:prstGeom>
          <a:noFill/>
        </p:spPr>
      </p:pic>
    </p:spTree>
    <p:extLst>
      <p:ext uri="{BB962C8B-B14F-4D97-AF65-F5344CB8AC3E}">
        <p14:creationId xmlns:p14="http://schemas.microsoft.com/office/powerpoint/2010/main" val="1577937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s://lh5.googleusercontent.com/vYUMj1AQLUNr_Is-fN8DSuoZoRTUWtoNL0DJ-hh5nVPYVjL_TQXJ4qH4iPGhbE_Al8dX20gI-9JpL0vOAYApA7yk26s0uYduJJQszNyDX1i7"/>
          <p:cNvPicPr>
            <a:picLocks noChangeAspect="1" noChangeArrowheads="1"/>
          </p:cNvPicPr>
          <p:nvPr/>
        </p:nvPicPr>
        <p:blipFill>
          <a:blip r:embed="rId3" cstate="print"/>
          <a:srcRect/>
          <a:stretch>
            <a:fillRect/>
          </a:stretch>
        </p:blipFill>
        <p:spPr bwMode="auto">
          <a:xfrm>
            <a:off x="-19050" y="304800"/>
            <a:ext cx="9163050" cy="6210300"/>
          </a:xfrm>
          <a:prstGeom prst="rect">
            <a:avLst/>
          </a:prstGeom>
          <a:noFill/>
        </p:spPr>
      </p:pic>
    </p:spTree>
    <p:extLst>
      <p:ext uri="{BB962C8B-B14F-4D97-AF65-F5344CB8AC3E}">
        <p14:creationId xmlns:p14="http://schemas.microsoft.com/office/powerpoint/2010/main" val="3484718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Franklin Gothic Medium" pitchFamily="34" charset="0"/>
              </a:rPr>
              <a:t>THE NEED FOR </a:t>
            </a:r>
            <a:br>
              <a:rPr lang="en-US" dirty="0">
                <a:latin typeface="Franklin Gothic Medium" pitchFamily="34" charset="0"/>
              </a:rPr>
            </a:br>
            <a:r>
              <a:rPr lang="en-US" dirty="0">
                <a:latin typeface="Franklin Gothic Medium" pitchFamily="34" charset="0"/>
              </a:rPr>
              <a:t>PSYCHOLOGY SCIENCE</a:t>
            </a:r>
          </a:p>
        </p:txBody>
      </p:sp>
      <p:sp>
        <p:nvSpPr>
          <p:cNvPr id="4" name="Text Placeholder 3"/>
          <p:cNvSpPr>
            <a:spLocks noGrp="1"/>
          </p:cNvSpPr>
          <p:nvPr>
            <p:ph type="body" idx="1"/>
          </p:nvPr>
        </p:nvSpPr>
        <p:spPr/>
        <p:txBody>
          <a:bodyPr/>
          <a:lstStyle/>
          <a:p>
            <a:endParaRPr lang="en-US"/>
          </a:p>
        </p:txBody>
      </p:sp>
      <p:pic>
        <p:nvPicPr>
          <p:cNvPr id="1026" name="Picture 2" descr="https://lh4.googleusercontent.com/kjK_2-BUhSxciz0HmNjGLnH-ECqNXMyDW8X8M_qtyUy741KmzEe9RYr5ln2RAeCaV0Xkfus3Rx-fk5Wb3BCxrCBuPv51l8zn9bU8fJuclkAJ"/>
          <p:cNvPicPr>
            <a:picLocks noChangeAspect="1" noChangeArrowheads="1"/>
          </p:cNvPicPr>
          <p:nvPr/>
        </p:nvPicPr>
        <p:blipFill>
          <a:blip r:embed="rId3" cstate="print"/>
          <a:srcRect/>
          <a:stretch>
            <a:fillRect/>
          </a:stretch>
        </p:blipFill>
        <p:spPr bwMode="auto">
          <a:xfrm>
            <a:off x="1600200" y="1752600"/>
            <a:ext cx="5835650" cy="466852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s://lh5.googleusercontent.com/rS6TALPzt-yWZSTYthox7ssm89wawMFuhwzXiNIDWiJjyO4fD4Ow9Jd4ftBTP_YwsLFCKL7xlQVqACnA8EzuX0FgoDUW4mmgVNExfz-YepLB"/>
          <p:cNvPicPr>
            <a:picLocks noChangeAspect="1" noChangeArrowheads="1"/>
          </p:cNvPicPr>
          <p:nvPr/>
        </p:nvPicPr>
        <p:blipFill>
          <a:blip r:embed="rId3" cstate="print"/>
          <a:srcRect/>
          <a:stretch>
            <a:fillRect/>
          </a:stretch>
        </p:blipFill>
        <p:spPr bwMode="auto">
          <a:xfrm>
            <a:off x="-19050" y="381000"/>
            <a:ext cx="9163050" cy="6210300"/>
          </a:xfrm>
          <a:prstGeom prst="rect">
            <a:avLst/>
          </a:prstGeom>
          <a:noFill/>
        </p:spPr>
      </p:pic>
    </p:spTree>
    <p:extLst>
      <p:ext uri="{BB962C8B-B14F-4D97-AF65-F5344CB8AC3E}">
        <p14:creationId xmlns:p14="http://schemas.microsoft.com/office/powerpoint/2010/main" val="1055647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grpSp>
        <p:nvGrpSpPr>
          <p:cNvPr id="6148" name="Group 47"/>
          <p:cNvGrpSpPr>
            <a:grpSpLocks noChangeAspect="1"/>
          </p:cNvGrpSpPr>
          <p:nvPr/>
        </p:nvGrpSpPr>
        <p:grpSpPr bwMode="auto">
          <a:xfrm>
            <a:off x="0" y="-57150"/>
            <a:ext cx="9144000" cy="6972300"/>
            <a:chOff x="720" y="720"/>
            <a:chExt cx="14400" cy="10980"/>
          </a:xfrm>
        </p:grpSpPr>
        <p:sp>
          <p:nvSpPr>
            <p:cNvPr id="6158" name="AutoShape 3"/>
            <p:cNvSpPr>
              <a:spLocks noChangeAspect="1" noChangeArrowheads="1" noTextEdit="1"/>
            </p:cNvSpPr>
            <p:nvPr/>
          </p:nvSpPr>
          <p:spPr bwMode="auto">
            <a:xfrm>
              <a:off x="720" y="720"/>
              <a:ext cx="14400" cy="1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Franklin Gothic Medium" panose="020B0603020102020204" pitchFamily="34" charset="0"/>
              </a:endParaRPr>
            </a:p>
          </p:txBody>
        </p:sp>
        <p:sp>
          <p:nvSpPr>
            <p:cNvPr id="6159" name="Oval 51"/>
            <p:cNvSpPr>
              <a:spLocks noChangeArrowheads="1"/>
            </p:cNvSpPr>
            <p:nvPr/>
          </p:nvSpPr>
          <p:spPr bwMode="auto">
            <a:xfrm>
              <a:off x="6480" y="2971"/>
              <a:ext cx="4680" cy="1800"/>
            </a:xfrm>
            <a:prstGeom prst="ellipse">
              <a:avLst/>
            </a:prstGeom>
            <a:solidFill>
              <a:srgbClr val="CCFFCC"/>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a:latin typeface="Franklin Gothic Medium" panose="020B0603020102020204" pitchFamily="34" charset="0"/>
                </a:rPr>
                <a:t>The Science of Psychology</a:t>
              </a:r>
            </a:p>
          </p:txBody>
        </p:sp>
        <p:sp>
          <p:nvSpPr>
            <p:cNvPr id="6160" name="Oval 52"/>
            <p:cNvSpPr>
              <a:spLocks noChangeArrowheads="1"/>
            </p:cNvSpPr>
            <p:nvPr/>
          </p:nvSpPr>
          <p:spPr bwMode="auto">
            <a:xfrm>
              <a:off x="3420" y="930"/>
              <a:ext cx="2745" cy="1609"/>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dirty="0">
                  <a:latin typeface="Franklin Gothic Medium" panose="020B0603020102020204" pitchFamily="34" charset="0"/>
                </a:rPr>
                <a:t>Approaches</a:t>
              </a:r>
              <a:r>
                <a:rPr lang="en-US" altLang="en-US" sz="2400" b="1" dirty="0">
                  <a:latin typeface="Franklin Gothic Medium" panose="020B0603020102020204" pitchFamily="34" charset="0"/>
                </a:rPr>
                <a:t> </a:t>
              </a:r>
              <a:r>
                <a:rPr lang="en-US" altLang="en-US" sz="1800" b="1" dirty="0">
                  <a:latin typeface="Franklin Gothic Medium" panose="020B0603020102020204" pitchFamily="34" charset="0"/>
                </a:rPr>
                <a:t>to </a:t>
              </a:r>
              <a:r>
                <a:rPr lang="en-US" altLang="en-US" sz="1600" b="1" dirty="0">
                  <a:latin typeface="Franklin Gothic Medium" panose="020B0603020102020204" pitchFamily="34" charset="0"/>
                </a:rPr>
                <a:t>Psychology</a:t>
              </a:r>
            </a:p>
          </p:txBody>
        </p:sp>
        <p:sp>
          <p:nvSpPr>
            <p:cNvPr id="6161" name="Oval 53"/>
            <p:cNvSpPr>
              <a:spLocks noChangeArrowheads="1"/>
            </p:cNvSpPr>
            <p:nvPr/>
          </p:nvSpPr>
          <p:spPr bwMode="auto">
            <a:xfrm>
              <a:off x="11160" y="861"/>
              <a:ext cx="2340" cy="1980"/>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Franklin Gothic Medium" panose="020B0603020102020204" pitchFamily="34" charset="0"/>
                </a:rPr>
                <a:t>Growth of </a:t>
              </a:r>
              <a:r>
                <a:rPr lang="en-US" altLang="en-US" sz="1600" b="1" dirty="0">
                  <a:latin typeface="Franklin Gothic Medium" panose="020B0603020102020204" pitchFamily="34" charset="0"/>
                </a:rPr>
                <a:t>Psychology</a:t>
              </a:r>
            </a:p>
          </p:txBody>
        </p:sp>
        <p:sp>
          <p:nvSpPr>
            <p:cNvPr id="6162" name="Oval 54"/>
            <p:cNvSpPr>
              <a:spLocks noChangeArrowheads="1"/>
            </p:cNvSpPr>
            <p:nvPr/>
          </p:nvSpPr>
          <p:spPr bwMode="auto">
            <a:xfrm>
              <a:off x="3997" y="4873"/>
              <a:ext cx="2340" cy="1980"/>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Franklin Gothic Medium" panose="020B0603020102020204" pitchFamily="34" charset="0"/>
                </a:rPr>
                <a:t>Research</a:t>
              </a:r>
              <a:r>
                <a:rPr lang="en-US" altLang="en-US" sz="1600">
                  <a:latin typeface="Franklin Gothic Medium" panose="020B0603020102020204" pitchFamily="34" charset="0"/>
                </a:rPr>
                <a:t> </a:t>
              </a:r>
              <a:r>
                <a:rPr lang="en-US" altLang="en-US" sz="1800" b="1">
                  <a:latin typeface="Franklin Gothic Medium" panose="020B0603020102020204" pitchFamily="34" charset="0"/>
                </a:rPr>
                <a:t>Methods</a:t>
              </a:r>
            </a:p>
          </p:txBody>
        </p:sp>
        <p:sp>
          <p:nvSpPr>
            <p:cNvPr id="6163" name="Oval 55"/>
            <p:cNvSpPr>
              <a:spLocks noChangeArrowheads="1"/>
            </p:cNvSpPr>
            <p:nvPr/>
          </p:nvSpPr>
          <p:spPr bwMode="auto">
            <a:xfrm>
              <a:off x="10980" y="5040"/>
              <a:ext cx="2340" cy="1980"/>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latin typeface="Franklin Gothic Medium" panose="020B0603020102020204" pitchFamily="34" charset="0"/>
                </a:rPr>
                <a:t>Statistics</a:t>
              </a:r>
            </a:p>
          </p:txBody>
        </p:sp>
        <p:sp>
          <p:nvSpPr>
            <p:cNvPr id="6164" name="Rectangle 56"/>
            <p:cNvSpPr>
              <a:spLocks noChangeArrowheads="1"/>
            </p:cNvSpPr>
            <p:nvPr/>
          </p:nvSpPr>
          <p:spPr bwMode="auto">
            <a:xfrm>
              <a:off x="1551" y="7740"/>
              <a:ext cx="2057" cy="900"/>
            </a:xfrm>
            <a:prstGeom prst="rect">
              <a:avLst/>
            </a:prstGeom>
            <a:solidFill>
              <a:srgbClr val="FFCC99"/>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Franklin Gothic Medium" panose="020B0603020102020204" pitchFamily="34" charset="0"/>
                </a:rPr>
                <a:t>Descriptive</a:t>
              </a:r>
            </a:p>
          </p:txBody>
        </p:sp>
        <p:sp>
          <p:nvSpPr>
            <p:cNvPr id="6165" name="Rectangle 58"/>
            <p:cNvSpPr>
              <a:spLocks noChangeArrowheads="1"/>
            </p:cNvSpPr>
            <p:nvPr/>
          </p:nvSpPr>
          <p:spPr bwMode="auto">
            <a:xfrm>
              <a:off x="6660" y="7740"/>
              <a:ext cx="2057" cy="900"/>
            </a:xfrm>
            <a:prstGeom prst="rect">
              <a:avLst/>
            </a:prstGeom>
            <a:solidFill>
              <a:srgbClr val="FFCC99"/>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Franklin Gothic Medium" panose="020B0603020102020204" pitchFamily="34" charset="0"/>
                </a:rPr>
                <a:t>Experiment</a:t>
              </a:r>
            </a:p>
          </p:txBody>
        </p:sp>
        <p:sp>
          <p:nvSpPr>
            <p:cNvPr id="6166" name="Oval 59"/>
            <p:cNvSpPr>
              <a:spLocks noChangeArrowheads="1"/>
            </p:cNvSpPr>
            <p:nvPr/>
          </p:nvSpPr>
          <p:spPr bwMode="auto">
            <a:xfrm>
              <a:off x="851" y="9295"/>
              <a:ext cx="1415" cy="1080"/>
            </a:xfrm>
            <a:prstGeom prst="ellipse">
              <a:avLst/>
            </a:prstGeom>
            <a:solidFill>
              <a:srgbClr val="CC99FF"/>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a:latin typeface="Franklin Gothic Medium" panose="020B0603020102020204" pitchFamily="34" charset="0"/>
                </a:rPr>
                <a:t>Case Study</a:t>
              </a:r>
            </a:p>
          </p:txBody>
        </p:sp>
        <p:sp>
          <p:nvSpPr>
            <p:cNvPr id="6167" name="Oval 60"/>
            <p:cNvSpPr>
              <a:spLocks noChangeArrowheads="1"/>
            </p:cNvSpPr>
            <p:nvPr/>
          </p:nvSpPr>
          <p:spPr bwMode="auto">
            <a:xfrm>
              <a:off x="1953" y="10666"/>
              <a:ext cx="1356" cy="720"/>
            </a:xfrm>
            <a:prstGeom prst="ellipse">
              <a:avLst/>
            </a:prstGeom>
            <a:solidFill>
              <a:srgbClr val="CC99FF"/>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400">
                  <a:latin typeface="Franklin Gothic Medium" panose="020B0603020102020204" pitchFamily="34" charset="0"/>
                </a:rPr>
                <a:t>Survey</a:t>
              </a:r>
            </a:p>
          </p:txBody>
        </p:sp>
        <p:sp>
          <p:nvSpPr>
            <p:cNvPr id="6168" name="Oval 61"/>
            <p:cNvSpPr>
              <a:spLocks noChangeArrowheads="1"/>
            </p:cNvSpPr>
            <p:nvPr/>
          </p:nvSpPr>
          <p:spPr bwMode="auto">
            <a:xfrm>
              <a:off x="3056" y="9231"/>
              <a:ext cx="2355" cy="1209"/>
            </a:xfrm>
            <a:prstGeom prst="ellipse">
              <a:avLst/>
            </a:prstGeom>
            <a:solidFill>
              <a:srgbClr val="CC99FF"/>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a:latin typeface="Franklin Gothic Medium" panose="020B0603020102020204" pitchFamily="34" charset="0"/>
                </a:rPr>
                <a:t>Naturalistic  Observation</a:t>
              </a:r>
            </a:p>
          </p:txBody>
        </p:sp>
        <p:sp>
          <p:nvSpPr>
            <p:cNvPr id="6169" name="Rectangle 62"/>
            <p:cNvSpPr>
              <a:spLocks noChangeArrowheads="1"/>
            </p:cNvSpPr>
            <p:nvPr/>
          </p:nvSpPr>
          <p:spPr bwMode="auto">
            <a:xfrm>
              <a:off x="9900" y="7740"/>
              <a:ext cx="1800" cy="900"/>
            </a:xfrm>
            <a:prstGeom prst="rect">
              <a:avLst/>
            </a:prstGeom>
            <a:solidFill>
              <a:srgbClr val="CCFFFF"/>
            </a:solidFill>
            <a:ln w="9525">
              <a:solidFill>
                <a:srgbClr val="000000"/>
              </a:solidFill>
              <a:miter lim="800000"/>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latin typeface="Franklin Gothic Medium" panose="020B0603020102020204" pitchFamily="34" charset="0"/>
                </a:rPr>
                <a:t>Descriptive</a:t>
              </a:r>
            </a:p>
          </p:txBody>
        </p:sp>
        <p:sp>
          <p:nvSpPr>
            <p:cNvPr id="6170" name="Rectangle 63"/>
            <p:cNvSpPr>
              <a:spLocks noChangeArrowheads="1"/>
            </p:cNvSpPr>
            <p:nvPr/>
          </p:nvSpPr>
          <p:spPr bwMode="auto">
            <a:xfrm>
              <a:off x="12600" y="7740"/>
              <a:ext cx="1800" cy="900"/>
            </a:xfrm>
            <a:prstGeom prst="rect">
              <a:avLst/>
            </a:prstGeom>
            <a:solidFill>
              <a:srgbClr val="CCFFFF"/>
            </a:solidFill>
            <a:ln w="9525">
              <a:solidFill>
                <a:srgbClr val="000000"/>
              </a:solidFill>
              <a:miter lim="800000"/>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latin typeface="Franklin Gothic Medium" panose="020B0603020102020204" pitchFamily="34" charset="0"/>
                </a:rPr>
                <a:t>Inferential</a:t>
              </a:r>
              <a:endParaRPr lang="en-US" altLang="en-US" sz="1400">
                <a:latin typeface="Franklin Gothic Medium" panose="020B0603020102020204" pitchFamily="34" charset="0"/>
              </a:endParaRPr>
            </a:p>
          </p:txBody>
        </p:sp>
        <p:sp>
          <p:nvSpPr>
            <p:cNvPr id="6171" name="Rectangle 64"/>
            <p:cNvSpPr>
              <a:spLocks noChangeArrowheads="1"/>
            </p:cNvSpPr>
            <p:nvPr/>
          </p:nvSpPr>
          <p:spPr bwMode="auto">
            <a:xfrm>
              <a:off x="1080" y="4680"/>
              <a:ext cx="1800" cy="900"/>
            </a:xfrm>
            <a:prstGeom prst="rect">
              <a:avLst/>
            </a:prstGeom>
            <a:solidFill>
              <a:srgbClr val="00CCFF"/>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
                  <a:latin typeface="Franklin Gothic Medium" panose="020B0603020102020204" pitchFamily="34" charset="0"/>
                </a:rPr>
                <a:t>Ethics</a:t>
              </a:r>
            </a:p>
          </p:txBody>
        </p:sp>
        <p:sp>
          <p:nvSpPr>
            <p:cNvPr id="6172" name="Rectangle 65"/>
            <p:cNvSpPr>
              <a:spLocks noChangeArrowheads="1"/>
            </p:cNvSpPr>
            <p:nvPr/>
          </p:nvSpPr>
          <p:spPr bwMode="auto">
            <a:xfrm>
              <a:off x="1080" y="6120"/>
              <a:ext cx="1800" cy="900"/>
            </a:xfrm>
            <a:prstGeom prst="rect">
              <a:avLst/>
            </a:prstGeom>
            <a:solidFill>
              <a:srgbClr val="00CCFF"/>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a:latin typeface="Franklin Gothic Medium" panose="020B0603020102020204" pitchFamily="34" charset="0"/>
                </a:rPr>
                <a:t>Sampling</a:t>
              </a:r>
            </a:p>
          </p:txBody>
        </p:sp>
        <p:cxnSp>
          <p:nvCxnSpPr>
            <p:cNvPr id="6173" name="AutoShape 19"/>
            <p:cNvCxnSpPr>
              <a:cxnSpLocks noChangeShapeType="1"/>
              <a:stCxn id="6171" idx="3"/>
              <a:endCxn id="6162" idx="2"/>
            </p:cNvCxnSpPr>
            <p:nvPr/>
          </p:nvCxnSpPr>
          <p:spPr bwMode="auto">
            <a:xfrm>
              <a:off x="2880" y="5130"/>
              <a:ext cx="1117" cy="73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4" name="AutoShape 20"/>
            <p:cNvCxnSpPr>
              <a:cxnSpLocks noChangeShapeType="1"/>
              <a:stCxn id="6172" idx="3"/>
              <a:endCxn id="6162" idx="2"/>
            </p:cNvCxnSpPr>
            <p:nvPr/>
          </p:nvCxnSpPr>
          <p:spPr bwMode="auto">
            <a:xfrm flipV="1">
              <a:off x="2880" y="5863"/>
              <a:ext cx="1117" cy="70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5" name="AutoShape 21"/>
            <p:cNvCxnSpPr>
              <a:cxnSpLocks noChangeShapeType="1"/>
              <a:stCxn id="6159" idx="3"/>
              <a:endCxn id="6162" idx="7"/>
            </p:cNvCxnSpPr>
            <p:nvPr/>
          </p:nvCxnSpPr>
          <p:spPr bwMode="auto">
            <a:xfrm flipH="1">
              <a:off x="5994" y="4507"/>
              <a:ext cx="1171" cy="65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6" name="AutoShape 22"/>
            <p:cNvCxnSpPr>
              <a:cxnSpLocks noChangeShapeType="1"/>
              <a:stCxn id="6159" idx="5"/>
              <a:endCxn id="6163" idx="1"/>
            </p:cNvCxnSpPr>
            <p:nvPr/>
          </p:nvCxnSpPr>
          <p:spPr bwMode="auto">
            <a:xfrm>
              <a:off x="10475" y="4507"/>
              <a:ext cx="848" cy="82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7" name="AutoShape 23"/>
            <p:cNvCxnSpPr>
              <a:cxnSpLocks noChangeShapeType="1"/>
              <a:stCxn id="6162" idx="4"/>
            </p:cNvCxnSpPr>
            <p:nvPr/>
          </p:nvCxnSpPr>
          <p:spPr bwMode="auto">
            <a:xfrm flipH="1">
              <a:off x="2160" y="6853"/>
              <a:ext cx="3007" cy="8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8" name="AutoShape 24"/>
            <p:cNvCxnSpPr>
              <a:cxnSpLocks noChangeShapeType="1"/>
              <a:stCxn id="6162" idx="4"/>
              <a:endCxn id="6191" idx="0"/>
            </p:cNvCxnSpPr>
            <p:nvPr/>
          </p:nvCxnSpPr>
          <p:spPr bwMode="auto">
            <a:xfrm flipH="1">
              <a:off x="5167" y="6853"/>
              <a:ext cx="0" cy="8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9" name="AutoShape 25"/>
            <p:cNvCxnSpPr>
              <a:cxnSpLocks noChangeShapeType="1"/>
              <a:stCxn id="6162" idx="4"/>
            </p:cNvCxnSpPr>
            <p:nvPr/>
          </p:nvCxnSpPr>
          <p:spPr bwMode="auto">
            <a:xfrm>
              <a:off x="5167" y="6853"/>
              <a:ext cx="2393" cy="8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0" name="AutoShape 26"/>
            <p:cNvCxnSpPr>
              <a:cxnSpLocks noChangeShapeType="1"/>
            </p:cNvCxnSpPr>
            <p:nvPr/>
          </p:nvCxnSpPr>
          <p:spPr bwMode="auto">
            <a:xfrm flipH="1">
              <a:off x="10800" y="7020"/>
              <a:ext cx="1350" cy="7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1" name="AutoShape 27"/>
            <p:cNvCxnSpPr>
              <a:cxnSpLocks noChangeShapeType="1"/>
            </p:cNvCxnSpPr>
            <p:nvPr/>
          </p:nvCxnSpPr>
          <p:spPr bwMode="auto">
            <a:xfrm>
              <a:off x="12150" y="7020"/>
              <a:ext cx="1350" cy="7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2" name="AutoShape 28"/>
            <p:cNvCxnSpPr>
              <a:cxnSpLocks noChangeShapeType="1"/>
              <a:stCxn id="6164" idx="2"/>
              <a:endCxn id="6166" idx="7"/>
            </p:cNvCxnSpPr>
            <p:nvPr/>
          </p:nvCxnSpPr>
          <p:spPr bwMode="auto">
            <a:xfrm flipH="1">
              <a:off x="2059" y="8640"/>
              <a:ext cx="521" cy="81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3" name="AutoShape 29"/>
            <p:cNvCxnSpPr>
              <a:cxnSpLocks noChangeShapeType="1"/>
              <a:stCxn id="6164" idx="2"/>
              <a:endCxn id="6168" idx="1"/>
            </p:cNvCxnSpPr>
            <p:nvPr/>
          </p:nvCxnSpPr>
          <p:spPr bwMode="auto">
            <a:xfrm>
              <a:off x="2580" y="8640"/>
              <a:ext cx="821" cy="76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4" name="AutoShape 30"/>
            <p:cNvCxnSpPr>
              <a:cxnSpLocks noChangeShapeType="1"/>
              <a:stCxn id="6164" idx="2"/>
              <a:endCxn id="6167" idx="0"/>
            </p:cNvCxnSpPr>
            <p:nvPr/>
          </p:nvCxnSpPr>
          <p:spPr bwMode="auto">
            <a:xfrm>
              <a:off x="2580" y="8640"/>
              <a:ext cx="51" cy="202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5" name="AutoShape 31"/>
            <p:cNvCxnSpPr>
              <a:cxnSpLocks noChangeShapeType="1"/>
              <a:stCxn id="6159" idx="1"/>
              <a:endCxn id="6160" idx="5"/>
            </p:cNvCxnSpPr>
            <p:nvPr/>
          </p:nvCxnSpPr>
          <p:spPr bwMode="auto">
            <a:xfrm flipH="1" flipV="1">
              <a:off x="5763" y="2303"/>
              <a:ext cx="1402" cy="93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6" name="AutoShape 32"/>
            <p:cNvCxnSpPr>
              <a:cxnSpLocks noChangeShapeType="1"/>
              <a:stCxn id="6159" idx="7"/>
              <a:endCxn id="6161" idx="3"/>
            </p:cNvCxnSpPr>
            <p:nvPr/>
          </p:nvCxnSpPr>
          <p:spPr bwMode="auto">
            <a:xfrm flipV="1">
              <a:off x="10475" y="2551"/>
              <a:ext cx="1028" cy="68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187" name="Oval 80"/>
            <p:cNvSpPr>
              <a:spLocks noChangeArrowheads="1"/>
            </p:cNvSpPr>
            <p:nvPr/>
          </p:nvSpPr>
          <p:spPr bwMode="auto">
            <a:xfrm>
              <a:off x="8460" y="9360"/>
              <a:ext cx="2169" cy="1080"/>
            </a:xfrm>
            <a:prstGeom prst="ellipse">
              <a:avLst/>
            </a:prstGeom>
            <a:solidFill>
              <a:srgbClr val="FF9900"/>
            </a:solidFill>
            <a:ln w="9525">
              <a:solidFill>
                <a:srgbClr val="000000"/>
              </a:solidFill>
              <a:round/>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400">
                  <a:latin typeface="Franklin Gothic Medium" panose="020B0603020102020204" pitchFamily="34" charset="0"/>
                </a:rPr>
                <a:t>Central Tendency </a:t>
              </a:r>
            </a:p>
          </p:txBody>
        </p:sp>
        <p:sp>
          <p:nvSpPr>
            <p:cNvPr id="6188" name="Oval 81"/>
            <p:cNvSpPr>
              <a:spLocks noChangeArrowheads="1"/>
            </p:cNvSpPr>
            <p:nvPr/>
          </p:nvSpPr>
          <p:spPr bwMode="auto">
            <a:xfrm>
              <a:off x="10963" y="9540"/>
              <a:ext cx="1980" cy="900"/>
            </a:xfrm>
            <a:prstGeom prst="ellipse">
              <a:avLst/>
            </a:prstGeom>
            <a:solidFill>
              <a:srgbClr val="FF9900"/>
            </a:solidFill>
            <a:ln w="9525">
              <a:solidFill>
                <a:srgbClr val="000000"/>
              </a:solidFill>
              <a:round/>
              <a:headEnd/>
              <a:tailEnd/>
            </a:ln>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a:latin typeface="Franklin Gothic Medium" panose="020B0603020102020204" pitchFamily="34" charset="0"/>
                </a:rPr>
                <a:t>Variance</a:t>
              </a:r>
            </a:p>
          </p:txBody>
        </p:sp>
        <p:cxnSp>
          <p:nvCxnSpPr>
            <p:cNvPr id="6189" name="AutoShape 35"/>
            <p:cNvCxnSpPr>
              <a:cxnSpLocks noChangeShapeType="1"/>
              <a:stCxn id="6169" idx="2"/>
              <a:endCxn id="6187" idx="0"/>
            </p:cNvCxnSpPr>
            <p:nvPr/>
          </p:nvCxnSpPr>
          <p:spPr bwMode="auto">
            <a:xfrm flipH="1">
              <a:off x="9545" y="8640"/>
              <a:ext cx="1255" cy="7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90" name="AutoShape 36"/>
            <p:cNvCxnSpPr>
              <a:cxnSpLocks noChangeShapeType="1"/>
              <a:stCxn id="6169" idx="2"/>
              <a:endCxn id="6188" idx="0"/>
            </p:cNvCxnSpPr>
            <p:nvPr/>
          </p:nvCxnSpPr>
          <p:spPr bwMode="auto">
            <a:xfrm>
              <a:off x="10800" y="8640"/>
              <a:ext cx="1153" cy="9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191" name="Rectangle 57"/>
            <p:cNvSpPr>
              <a:spLocks noChangeArrowheads="1"/>
            </p:cNvSpPr>
            <p:nvPr/>
          </p:nvSpPr>
          <p:spPr bwMode="auto">
            <a:xfrm>
              <a:off x="4138" y="7740"/>
              <a:ext cx="2057" cy="900"/>
            </a:xfrm>
            <a:prstGeom prst="rect">
              <a:avLst/>
            </a:prstGeom>
            <a:solidFill>
              <a:srgbClr val="FFCC99"/>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Franklin Gothic Medium" panose="020B0603020102020204" pitchFamily="34" charset="0"/>
                </a:rPr>
                <a:t>Correlation</a:t>
              </a:r>
            </a:p>
          </p:txBody>
        </p:sp>
      </p:grpSp>
      <p:sp>
        <p:nvSpPr>
          <p:cNvPr id="6149" name="Oval 48"/>
          <p:cNvSpPr>
            <a:spLocks noChangeArrowheads="1"/>
          </p:cNvSpPr>
          <p:nvPr/>
        </p:nvSpPr>
        <p:spPr bwMode="auto">
          <a:xfrm>
            <a:off x="1898650" y="1425575"/>
            <a:ext cx="1377950" cy="685800"/>
          </a:xfrm>
          <a:prstGeom prst="ellipse">
            <a:avLst/>
          </a:prstGeom>
          <a:solidFill>
            <a:srgbClr val="FF9900"/>
          </a:solidFill>
          <a:ln w="9525">
            <a:solidFill>
              <a:srgbClr val="000000"/>
            </a:solidFill>
            <a:round/>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400">
                <a:latin typeface="Franklin Gothic Medium" panose="020B0603020102020204" pitchFamily="34" charset="0"/>
              </a:rPr>
              <a:t>Careers</a:t>
            </a:r>
          </a:p>
        </p:txBody>
      </p:sp>
      <p:cxnSp>
        <p:nvCxnSpPr>
          <p:cNvPr id="50" name="Straight Arrow Connector 49"/>
          <p:cNvCxnSpPr>
            <a:stCxn id="6160" idx="4"/>
            <a:endCxn id="6149" idx="0"/>
          </p:cNvCxnSpPr>
          <p:nvPr/>
        </p:nvCxnSpPr>
        <p:spPr bwMode="auto">
          <a:xfrm>
            <a:off x="2586038" y="1098550"/>
            <a:ext cx="1587" cy="3270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3178" y="5016501"/>
            <a:ext cx="4149567" cy="1840864"/>
          </a:xfrm>
          <a:prstGeom prst="rect">
            <a:avLst/>
          </a:prstGeom>
          <a:solidFill>
            <a:srgbClr val="D1E7FB">
              <a:alpha val="50000"/>
            </a:srgb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6147" name="AutoShape 55"/>
          <p:cNvSpPr>
            <a:spLocks noChangeArrowheads="1"/>
          </p:cNvSpPr>
          <p:nvPr/>
        </p:nvSpPr>
        <p:spPr bwMode="auto">
          <a:xfrm>
            <a:off x="3101975" y="5230813"/>
            <a:ext cx="990600" cy="609600"/>
          </a:xfrm>
          <a:prstGeom prst="wedgeRoundRectCallout">
            <a:avLst>
              <a:gd name="adj1" fmla="val -89787"/>
              <a:gd name="adj2" fmla="val 121356"/>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pic>
        <p:nvPicPr>
          <p:cNvPr id="51" name="Picture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48489">
            <a:off x="2236557" y="6074117"/>
            <a:ext cx="775768" cy="793971"/>
          </a:xfrm>
          <a:prstGeom prst="ellipse">
            <a:avLst/>
          </a:prstGeom>
        </p:spPr>
      </p:pic>
    </p:spTree>
    <p:extLst>
      <p:ext uri="{BB962C8B-B14F-4D97-AF65-F5344CB8AC3E}">
        <p14:creationId xmlns:p14="http://schemas.microsoft.com/office/powerpoint/2010/main" val="1995204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dirty="0">
                <a:latin typeface="Franklin Gothic Medium" panose="020B0603020102020204" pitchFamily="34" charset="0"/>
              </a:rPr>
              <a:t>DESCRIPTIVE RESEARCH</a:t>
            </a:r>
          </a:p>
        </p:txBody>
      </p:sp>
      <p:sp>
        <p:nvSpPr>
          <p:cNvPr id="18435" name="Rectangle 3"/>
          <p:cNvSpPr>
            <a:spLocks noGrp="1" noChangeArrowheads="1"/>
          </p:cNvSpPr>
          <p:nvPr>
            <p:ph type="body" idx="1"/>
          </p:nvPr>
        </p:nvSpPr>
        <p:spPr/>
        <p:txBody>
          <a:bodyPr/>
          <a:lstStyle/>
          <a:p>
            <a:pPr>
              <a:lnSpc>
                <a:spcPct val="90000"/>
              </a:lnSpc>
            </a:pPr>
            <a:r>
              <a:rPr lang="en-US" altLang="en-US" sz="2800">
                <a:latin typeface="Franklin Gothic Medium" panose="020B0603020102020204" pitchFamily="34" charset="0"/>
              </a:rPr>
              <a:t>Purpose – To describe what is in reality</a:t>
            </a:r>
          </a:p>
          <a:p>
            <a:pPr>
              <a:lnSpc>
                <a:spcPct val="90000"/>
              </a:lnSpc>
            </a:pPr>
            <a:r>
              <a:rPr lang="en-US" altLang="en-US" sz="2800">
                <a:latin typeface="Franklin Gothic Medium" panose="020B0603020102020204" pitchFamily="34" charset="0"/>
              </a:rPr>
              <a:t>Strengths </a:t>
            </a:r>
          </a:p>
          <a:p>
            <a:pPr lvl="1">
              <a:lnSpc>
                <a:spcPct val="90000"/>
              </a:lnSpc>
            </a:pPr>
            <a:r>
              <a:rPr lang="en-US" altLang="en-US" sz="2400">
                <a:latin typeface="Franklin Gothic Medium" panose="020B0603020102020204" pitchFamily="34" charset="0"/>
              </a:rPr>
              <a:t>Certain descriptive research methods can be quick</a:t>
            </a:r>
          </a:p>
          <a:p>
            <a:pPr lvl="1">
              <a:lnSpc>
                <a:spcPct val="90000"/>
              </a:lnSpc>
            </a:pPr>
            <a:r>
              <a:rPr lang="en-US" altLang="en-US" sz="2400">
                <a:latin typeface="Franklin Gothic Medium" panose="020B0603020102020204" pitchFamily="34" charset="0"/>
              </a:rPr>
              <a:t>You can generalize (apply to more than just those from which you sampled) your findings with some descriptive research methods</a:t>
            </a:r>
          </a:p>
          <a:p>
            <a:pPr>
              <a:lnSpc>
                <a:spcPct val="90000"/>
              </a:lnSpc>
            </a:pPr>
            <a:r>
              <a:rPr lang="en-US" altLang="en-US" sz="2800">
                <a:latin typeface="Franklin Gothic Medium" panose="020B0603020102020204" pitchFamily="34" charset="0"/>
              </a:rPr>
              <a:t>Weaknesses</a:t>
            </a:r>
          </a:p>
          <a:p>
            <a:pPr lvl="1">
              <a:lnSpc>
                <a:spcPct val="90000"/>
              </a:lnSpc>
            </a:pPr>
            <a:r>
              <a:rPr lang="en-US" altLang="en-US" sz="2400">
                <a:latin typeface="Franklin Gothic Medium" panose="020B0603020102020204" pitchFamily="34" charset="0"/>
              </a:rPr>
              <a:t>Can’t help you predict </a:t>
            </a:r>
          </a:p>
          <a:p>
            <a:pPr lvl="1">
              <a:lnSpc>
                <a:spcPct val="90000"/>
              </a:lnSpc>
            </a:pPr>
            <a:r>
              <a:rPr lang="en-US" altLang="en-US" sz="2400">
                <a:latin typeface="Franklin Gothic Medium" panose="020B0603020102020204" pitchFamily="34" charset="0"/>
              </a:rPr>
              <a:t>Can’t give you cause and effect</a:t>
            </a:r>
          </a:p>
          <a:p>
            <a:pPr lvl="1">
              <a:lnSpc>
                <a:spcPct val="90000"/>
              </a:lnSpc>
            </a:pPr>
            <a:r>
              <a:rPr lang="en-US" altLang="en-US" sz="2400">
                <a:latin typeface="Franklin Gothic Medium" panose="020B0603020102020204" pitchFamily="34" charset="0"/>
              </a:rPr>
              <a:t>Each descriptive research method has their own weaknesses as well</a:t>
            </a:r>
          </a:p>
          <a:p>
            <a:pPr>
              <a:lnSpc>
                <a:spcPct val="90000"/>
              </a:lnSpc>
            </a:pPr>
            <a:endParaRPr lang="en-US" altLang="en-US" sz="2800">
              <a:latin typeface="Franklin Gothic Medium" panose="020B0603020102020204" pitchFamily="34" charset="0"/>
            </a:endParaRPr>
          </a:p>
        </p:txBody>
      </p:sp>
    </p:spTree>
    <p:extLst>
      <p:ext uri="{BB962C8B-B14F-4D97-AF65-F5344CB8AC3E}">
        <p14:creationId xmlns:p14="http://schemas.microsoft.com/office/powerpoint/2010/main" val="2969245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r>
              <a:rPr lang="en-US" altLang="en-US" b="1" dirty="0">
                <a:solidFill>
                  <a:schemeClr val="accent1"/>
                </a:solidFill>
                <a:latin typeface="Franklin Gothic Medium" panose="020B0603020102020204" pitchFamily="34" charset="0"/>
              </a:rPr>
              <a:t>3 TYPES OF DESCRIPTIVE RESEARCH</a:t>
            </a:r>
          </a:p>
        </p:txBody>
      </p:sp>
      <p:sp>
        <p:nvSpPr>
          <p:cNvPr id="19459" name="Rectangle 3"/>
          <p:cNvSpPr>
            <a:spLocks noGrp="1" noChangeArrowheads="1"/>
          </p:cNvSpPr>
          <p:nvPr>
            <p:ph type="body" idx="1"/>
          </p:nvPr>
        </p:nvSpPr>
        <p:spPr/>
        <p:txBody>
          <a:bodyPr/>
          <a:lstStyle/>
          <a:p>
            <a:pPr marL="685800" indent="-685800">
              <a:buFontTx/>
              <a:buAutoNum type="arabicPeriod"/>
            </a:pPr>
            <a:r>
              <a:rPr lang="en-US" altLang="en-US" sz="4400">
                <a:latin typeface="Franklin Gothic Medium" panose="020B0603020102020204" pitchFamily="34" charset="0"/>
              </a:rPr>
              <a:t>Naturalistic Observation</a:t>
            </a:r>
          </a:p>
          <a:p>
            <a:pPr marL="685800" indent="-685800">
              <a:buFontTx/>
              <a:buAutoNum type="arabicPeriod"/>
            </a:pPr>
            <a:r>
              <a:rPr lang="en-US" altLang="en-US" sz="4400">
                <a:latin typeface="Franklin Gothic Medium" panose="020B0603020102020204" pitchFamily="34" charset="0"/>
              </a:rPr>
              <a:t>Survey</a:t>
            </a:r>
          </a:p>
          <a:p>
            <a:pPr marL="685800" indent="-685800">
              <a:buFontTx/>
              <a:buAutoNum type="arabicPeriod"/>
            </a:pPr>
            <a:r>
              <a:rPr lang="en-US" altLang="en-US" sz="4400">
                <a:latin typeface="Franklin Gothic Medium" panose="020B0603020102020204" pitchFamily="34" charset="0"/>
              </a:rPr>
              <a:t>Case Studies</a:t>
            </a:r>
          </a:p>
        </p:txBody>
      </p:sp>
    </p:spTree>
    <p:extLst>
      <p:ext uri="{BB962C8B-B14F-4D97-AF65-F5344CB8AC3E}">
        <p14:creationId xmlns:p14="http://schemas.microsoft.com/office/powerpoint/2010/main" val="1843329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dirty="0">
                <a:latin typeface="Franklin Gothic Medium" panose="020B0603020102020204" pitchFamily="34" charset="0"/>
              </a:rPr>
              <a:t>NATURALISTIC OBSERVATION</a:t>
            </a:r>
          </a:p>
        </p:txBody>
      </p:sp>
      <p:sp>
        <p:nvSpPr>
          <p:cNvPr id="11267" name="Content Placeholder 2"/>
          <p:cNvSpPr>
            <a:spLocks noGrp="1"/>
          </p:cNvSpPr>
          <p:nvPr>
            <p:ph idx="1"/>
          </p:nvPr>
        </p:nvSpPr>
        <p:spPr/>
        <p:txBody>
          <a:bodyPr/>
          <a:lstStyle/>
          <a:p>
            <a:r>
              <a:rPr lang="en-US" altLang="en-US">
                <a:latin typeface="Franklin Gothic Medium" panose="020B0603020102020204" pitchFamily="34" charset="0"/>
              </a:rPr>
              <a:t>What is it? A descriptive research method involving the systematic study of animal or human behavior in natural settings rather than the laboratory</a:t>
            </a:r>
          </a:p>
          <a:p>
            <a:r>
              <a:rPr lang="en-US" altLang="en-US">
                <a:latin typeface="Franklin Gothic Medium" panose="020B0603020102020204" pitchFamily="34" charset="0"/>
              </a:rPr>
              <a:t>Huh?  Researcher describes the behavior of the human or animal in their natural settings</a:t>
            </a:r>
          </a:p>
        </p:txBody>
      </p:sp>
    </p:spTree>
    <p:extLst>
      <p:ext uri="{BB962C8B-B14F-4D97-AF65-F5344CB8AC3E}">
        <p14:creationId xmlns:p14="http://schemas.microsoft.com/office/powerpoint/2010/main" val="1031973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dirty="0">
                <a:latin typeface="Franklin Gothic Medium" panose="020B0603020102020204" pitchFamily="34" charset="0"/>
              </a:rPr>
              <a:t>NATURALISTIC OBSERVATION</a:t>
            </a:r>
          </a:p>
        </p:txBody>
      </p:sp>
      <p:sp>
        <p:nvSpPr>
          <p:cNvPr id="12291" name="Rectangle 3"/>
          <p:cNvSpPr>
            <a:spLocks noGrp="1" noChangeArrowheads="1"/>
          </p:cNvSpPr>
          <p:nvPr>
            <p:ph type="body" idx="1"/>
          </p:nvPr>
        </p:nvSpPr>
        <p:spPr/>
        <p:txBody>
          <a:bodyPr/>
          <a:lstStyle/>
          <a:p>
            <a:pPr>
              <a:lnSpc>
                <a:spcPct val="80000"/>
              </a:lnSpc>
            </a:pPr>
            <a:r>
              <a:rPr lang="en-US" altLang="en-US" sz="2400">
                <a:latin typeface="Franklin Gothic Medium" panose="020B0603020102020204" pitchFamily="34" charset="0"/>
              </a:rPr>
              <a:t>Strengths</a:t>
            </a:r>
          </a:p>
          <a:p>
            <a:pPr lvl="1">
              <a:lnSpc>
                <a:spcPct val="80000"/>
              </a:lnSpc>
            </a:pPr>
            <a:r>
              <a:rPr lang="en-US" altLang="en-US" sz="2000">
                <a:latin typeface="Franklin Gothic Medium" panose="020B0603020102020204" pitchFamily="34" charset="0"/>
              </a:rPr>
              <a:t>The behavior is more natural than if they were in the lab</a:t>
            </a:r>
          </a:p>
          <a:p>
            <a:pPr>
              <a:lnSpc>
                <a:spcPct val="80000"/>
              </a:lnSpc>
            </a:pPr>
            <a:r>
              <a:rPr lang="en-US" altLang="en-US" sz="2400">
                <a:latin typeface="Franklin Gothic Medium" panose="020B0603020102020204" pitchFamily="34" charset="0"/>
              </a:rPr>
              <a:t>Weaknesses</a:t>
            </a:r>
          </a:p>
          <a:p>
            <a:pPr lvl="1">
              <a:lnSpc>
                <a:spcPct val="80000"/>
              </a:lnSpc>
            </a:pPr>
            <a:r>
              <a:rPr lang="en-US" altLang="en-US" sz="2400">
                <a:latin typeface="Franklin Gothic Medium" panose="020B0603020102020204" pitchFamily="34" charset="0"/>
              </a:rPr>
              <a:t>Can not </a:t>
            </a:r>
            <a:r>
              <a:rPr lang="en-US" altLang="en-US" sz="2400">
                <a:solidFill>
                  <a:schemeClr val="accent1"/>
                </a:solidFill>
                <a:latin typeface="Franklin Gothic Medium" panose="020B0603020102020204" pitchFamily="34" charset="0"/>
              </a:rPr>
              <a:t>replicate</a:t>
            </a:r>
            <a:r>
              <a:rPr lang="en-US" altLang="en-US" sz="2400">
                <a:latin typeface="Franklin Gothic Medium" panose="020B0603020102020204" pitchFamily="34" charset="0"/>
              </a:rPr>
              <a:t>. Replication involves the process of repeating a study using the same methods, different subjects, and different experimenters. If you can’t replicate you can’t retest the results or apply them to new situations to see just how generalizable it is.</a:t>
            </a:r>
          </a:p>
          <a:p>
            <a:pPr lvl="1">
              <a:lnSpc>
                <a:spcPct val="80000"/>
              </a:lnSpc>
            </a:pPr>
            <a:r>
              <a:rPr lang="en-US" altLang="en-US" sz="2400">
                <a:latin typeface="Franklin Gothic Medium" panose="020B0603020102020204" pitchFamily="34" charset="0"/>
              </a:rPr>
              <a:t>Can not </a:t>
            </a:r>
            <a:r>
              <a:rPr lang="en-US" altLang="en-US" sz="2400">
                <a:solidFill>
                  <a:schemeClr val="accent1"/>
                </a:solidFill>
                <a:latin typeface="Franklin Gothic Medium" panose="020B0603020102020204" pitchFamily="34" charset="0"/>
              </a:rPr>
              <a:t>generalize</a:t>
            </a:r>
            <a:r>
              <a:rPr lang="en-US" altLang="en-US" sz="2400">
                <a:latin typeface="Franklin Gothic Medium" panose="020B0603020102020204" pitchFamily="34" charset="0"/>
              </a:rPr>
              <a:t> (apply them to new situations) your findings.</a:t>
            </a:r>
          </a:p>
          <a:p>
            <a:pPr lvl="1">
              <a:lnSpc>
                <a:spcPct val="80000"/>
              </a:lnSpc>
            </a:pPr>
            <a:r>
              <a:rPr lang="en-US" altLang="en-US" sz="2400">
                <a:solidFill>
                  <a:schemeClr val="accent1"/>
                </a:solidFill>
                <a:latin typeface="Franklin Gothic Medium" panose="020B0603020102020204" pitchFamily="34" charset="0"/>
              </a:rPr>
              <a:t>Observer bias</a:t>
            </a:r>
            <a:r>
              <a:rPr lang="en-US" altLang="en-US" sz="2400">
                <a:latin typeface="Franklin Gothic Medium" panose="020B0603020102020204" pitchFamily="34" charset="0"/>
              </a:rPr>
              <a:t> - occurs when the observers (or researcher team) know the goals of the study or the hypotheses and allow this knowledge to influence their observations during the study</a:t>
            </a:r>
          </a:p>
        </p:txBody>
      </p:sp>
    </p:spTree>
    <p:extLst>
      <p:ext uri="{BB962C8B-B14F-4D97-AF65-F5344CB8AC3E}">
        <p14:creationId xmlns:p14="http://schemas.microsoft.com/office/powerpoint/2010/main" val="3518295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762000" y="-228600"/>
            <a:ext cx="8229600" cy="1252538"/>
          </a:xfrm>
        </p:spPr>
        <p:txBody>
          <a:bodyPr/>
          <a:lstStyle/>
          <a:p>
            <a:r>
              <a:rPr lang="en-US" altLang="en-US" dirty="0">
                <a:latin typeface="Franklin Gothic Medium" panose="020B0603020102020204" pitchFamily="34" charset="0"/>
              </a:rPr>
              <a:t>NATURALISTIC OBSERVATION</a:t>
            </a:r>
          </a:p>
        </p:txBody>
      </p:sp>
      <p:pic>
        <p:nvPicPr>
          <p:cNvPr id="1028" name="Picture 4" descr="http://s1.thingpic.com/images/B3/rQ15Xgx9yrZQ3dPsQ5qsDEEZ.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952499"/>
            <a:ext cx="5715000" cy="590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529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latin typeface="Franklin Gothic Medium" panose="020B0603020102020204" pitchFamily="34" charset="0"/>
              </a:rPr>
              <a:t>SURVEY</a:t>
            </a:r>
          </a:p>
        </p:txBody>
      </p:sp>
      <p:sp>
        <p:nvSpPr>
          <p:cNvPr id="20483" name="Content Placeholder 2"/>
          <p:cNvSpPr>
            <a:spLocks noGrp="1"/>
          </p:cNvSpPr>
          <p:nvPr>
            <p:ph idx="1"/>
          </p:nvPr>
        </p:nvSpPr>
        <p:spPr/>
        <p:txBody>
          <a:bodyPr/>
          <a:lstStyle/>
          <a:p>
            <a:r>
              <a:rPr lang="en-US" altLang="en-US">
                <a:latin typeface="Franklin Gothic Medium" panose="020B0603020102020204" pitchFamily="34" charset="0"/>
              </a:rPr>
              <a:t>What is it? Descriptive research technique  in which questionnaires or interviews are administered to a selected group of people. </a:t>
            </a:r>
          </a:p>
          <a:p>
            <a:r>
              <a:rPr lang="en-US" altLang="en-US">
                <a:latin typeface="Franklin Gothic Medium" panose="020B0603020102020204" pitchFamily="34" charset="0"/>
              </a:rPr>
              <a:t>Huh?  To describe a large group of people you ask them carefully worded questions.</a:t>
            </a:r>
          </a:p>
          <a:p>
            <a:pPr>
              <a:buFontTx/>
              <a:buNone/>
            </a:pPr>
            <a:endParaRPr lang="en-US" altLang="en-US">
              <a:latin typeface="Franklin Gothic Medium" panose="020B0603020102020204" pitchFamily="34" charset="0"/>
            </a:endParaRPr>
          </a:p>
          <a:p>
            <a:endParaRPr lang="en-US" altLang="en-US">
              <a:latin typeface="Franklin Gothic Medium" panose="020B0603020102020204" pitchFamily="34" charset="0"/>
            </a:endParaRPr>
          </a:p>
          <a:p>
            <a:endParaRPr lang="en-US" altLang="en-US">
              <a:latin typeface="Franklin Gothic Medium" panose="020B0603020102020204" pitchFamily="34" charset="0"/>
            </a:endParaRPr>
          </a:p>
        </p:txBody>
      </p:sp>
    </p:spTree>
    <p:extLst>
      <p:ext uri="{BB962C8B-B14F-4D97-AF65-F5344CB8AC3E}">
        <p14:creationId xmlns:p14="http://schemas.microsoft.com/office/powerpoint/2010/main" val="3444855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dirty="0">
                <a:latin typeface="Franklin Gothic Medium" panose="020B0603020102020204" pitchFamily="34" charset="0"/>
              </a:rPr>
              <a:t>SURVEY</a:t>
            </a:r>
          </a:p>
        </p:txBody>
      </p:sp>
      <p:sp>
        <p:nvSpPr>
          <p:cNvPr id="21507" name="Rectangle 3"/>
          <p:cNvSpPr>
            <a:spLocks noGrp="1" noChangeArrowheads="1"/>
          </p:cNvSpPr>
          <p:nvPr>
            <p:ph type="body" idx="1"/>
          </p:nvPr>
        </p:nvSpPr>
        <p:spPr/>
        <p:txBody>
          <a:bodyPr/>
          <a:lstStyle/>
          <a:p>
            <a:r>
              <a:rPr lang="en-US" altLang="en-US" dirty="0">
                <a:latin typeface="Franklin Gothic Medium" panose="020B0603020102020204" pitchFamily="34" charset="0"/>
              </a:rPr>
              <a:t>Strengths</a:t>
            </a:r>
          </a:p>
          <a:p>
            <a:pPr lvl="1"/>
            <a:r>
              <a:rPr lang="en-US" altLang="en-US" sz="2400" dirty="0">
                <a:latin typeface="Franklin Gothic Medium" panose="020B0603020102020204" pitchFamily="34" charset="0"/>
              </a:rPr>
              <a:t>You can generate a lot of information for a fairly low cost</a:t>
            </a:r>
          </a:p>
          <a:p>
            <a:pPr lvl="1"/>
            <a:r>
              <a:rPr lang="en-US" altLang="en-US" sz="2400" dirty="0">
                <a:latin typeface="Franklin Gothic Medium" panose="020B0603020102020204" pitchFamily="34" charset="0"/>
              </a:rPr>
              <a:t>Overcomes the false consensus effect</a:t>
            </a:r>
          </a:p>
          <a:p>
            <a:pPr lvl="1"/>
            <a:r>
              <a:rPr lang="en-US" altLang="en-US" sz="2400" dirty="0">
                <a:latin typeface="Franklin Gothic Medium" panose="020B0603020102020204" pitchFamily="34" charset="0"/>
              </a:rPr>
              <a:t>If you randomly sampled then you can generalize your findings to the population from which you sampled.</a:t>
            </a:r>
          </a:p>
          <a:p>
            <a:pPr>
              <a:buFontTx/>
              <a:buNone/>
            </a:pPr>
            <a:endParaRPr lang="en-US" altLang="en-US" sz="2800" dirty="0">
              <a:latin typeface="Franklin Gothic Medium" panose="020B0603020102020204" pitchFamily="34" charset="0"/>
            </a:endParaRPr>
          </a:p>
        </p:txBody>
      </p:sp>
    </p:spTree>
    <p:extLst>
      <p:ext uri="{BB962C8B-B14F-4D97-AF65-F5344CB8AC3E}">
        <p14:creationId xmlns:p14="http://schemas.microsoft.com/office/powerpoint/2010/main" val="1231903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dirty="0">
                <a:latin typeface="Franklin Gothic Medium" panose="020B0603020102020204" pitchFamily="34" charset="0"/>
              </a:rPr>
              <a:t>SURVEY</a:t>
            </a:r>
          </a:p>
        </p:txBody>
      </p:sp>
      <p:sp>
        <p:nvSpPr>
          <p:cNvPr id="22531" name="Rectangle 3"/>
          <p:cNvSpPr>
            <a:spLocks noGrp="1" noChangeArrowheads="1"/>
          </p:cNvSpPr>
          <p:nvPr>
            <p:ph type="body" idx="1"/>
          </p:nvPr>
        </p:nvSpPr>
        <p:spPr/>
        <p:txBody>
          <a:bodyPr/>
          <a:lstStyle/>
          <a:p>
            <a:r>
              <a:rPr lang="en-US" altLang="en-US" dirty="0">
                <a:latin typeface="Franklin Gothic Medium" panose="020B0603020102020204" pitchFamily="34" charset="0"/>
              </a:rPr>
              <a:t>Weaknesses</a:t>
            </a:r>
          </a:p>
          <a:p>
            <a:pPr lvl="1"/>
            <a:r>
              <a:rPr lang="en-US" altLang="en-US" dirty="0">
                <a:latin typeface="Franklin Gothic Medium" panose="020B0603020102020204" pitchFamily="34" charset="0"/>
              </a:rPr>
              <a:t>Wording Effect</a:t>
            </a:r>
          </a:p>
          <a:p>
            <a:pPr lvl="2"/>
            <a:r>
              <a:rPr lang="en-US" altLang="en-US" dirty="0">
                <a:latin typeface="Franklin Gothic Medium" panose="020B0603020102020204" pitchFamily="34" charset="0"/>
              </a:rPr>
              <a:t>Wording can change the results of a survey.</a:t>
            </a:r>
          </a:p>
          <a:p>
            <a:pPr lvl="2"/>
            <a:r>
              <a:rPr lang="en-US" altLang="en-US" dirty="0">
                <a:latin typeface="Franklin Gothic Medium" panose="020B0603020102020204" pitchFamily="34" charset="0"/>
              </a:rPr>
              <a:t>Should cigarette ads be allowed on television?</a:t>
            </a:r>
          </a:p>
          <a:p>
            <a:pPr lvl="2"/>
            <a:r>
              <a:rPr lang="en-US" altLang="en-US" dirty="0">
                <a:latin typeface="Franklin Gothic Medium" panose="020B0603020102020204" pitchFamily="34" charset="0"/>
              </a:rPr>
              <a:t>Should cigarette ads be censored on television?</a:t>
            </a:r>
          </a:p>
          <a:p>
            <a:pPr lvl="1"/>
            <a:r>
              <a:rPr lang="en-US" altLang="en-US" dirty="0">
                <a:latin typeface="Franklin Gothic Medium" panose="020B0603020102020204" pitchFamily="34" charset="0"/>
              </a:rPr>
              <a:t>Social Desirability Effect</a:t>
            </a:r>
          </a:p>
          <a:p>
            <a:pPr lvl="2"/>
            <a:r>
              <a:rPr lang="en-US" altLang="en-US" dirty="0">
                <a:latin typeface="Franklin Gothic Medium" panose="020B0603020102020204" pitchFamily="34" charset="0"/>
              </a:rPr>
              <a:t>If directly asked about a sensitive subject, we may alter our answer to what we think is socially acceptable.</a:t>
            </a:r>
          </a:p>
        </p:txBody>
      </p:sp>
    </p:spTree>
    <p:extLst>
      <p:ext uri="{BB962C8B-B14F-4D97-AF65-F5344CB8AC3E}">
        <p14:creationId xmlns:p14="http://schemas.microsoft.com/office/powerpoint/2010/main" val="481383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Franklin Gothic Medium" pitchFamily="34" charset="0"/>
              </a:rPr>
              <a:t>DID WE KNOW IT ALL ALONG? HINDSIGHT BIAS</a:t>
            </a:r>
          </a:p>
        </p:txBody>
      </p:sp>
      <p:sp>
        <p:nvSpPr>
          <p:cNvPr id="3" name="Content Placeholder 2"/>
          <p:cNvSpPr>
            <a:spLocks noGrp="1"/>
          </p:cNvSpPr>
          <p:nvPr>
            <p:ph idx="1"/>
          </p:nvPr>
        </p:nvSpPr>
        <p:spPr/>
        <p:txBody>
          <a:bodyPr/>
          <a:lstStyle/>
          <a:p>
            <a:r>
              <a:rPr lang="en-US" dirty="0">
                <a:solidFill>
                  <a:srgbClr val="FF0000"/>
                </a:solidFill>
                <a:latin typeface="Franklin Gothic Medium" pitchFamily="34" charset="0"/>
              </a:rPr>
              <a:t>Hindsight Bias</a:t>
            </a:r>
          </a:p>
          <a:p>
            <a:r>
              <a:rPr lang="en-US" dirty="0">
                <a:latin typeface="Franklin Gothic Medium" pitchFamily="34" charset="0"/>
              </a:rPr>
              <a:t>“I knew it all along”</a:t>
            </a:r>
          </a:p>
          <a:p>
            <a:r>
              <a:rPr lang="en-US" dirty="0">
                <a:latin typeface="Franklin Gothic Medium" pitchFamily="34" charset="0"/>
              </a:rPr>
              <a:t>“Out of sight, out of mind”</a:t>
            </a:r>
          </a:p>
          <a:p>
            <a:r>
              <a:rPr lang="en-US" dirty="0">
                <a:latin typeface="Franklin Gothic Medium" pitchFamily="34" charset="0"/>
              </a:rPr>
              <a:t>“absence makes the heart grow fonder”</a:t>
            </a:r>
          </a:p>
        </p:txBody>
      </p:sp>
      <p:sp>
        <p:nvSpPr>
          <p:cNvPr id="17409" name="Rectangle 1"/>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latin typeface="Franklin Gothic Medium"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1295400" y="2667000"/>
            <a:ext cx="7162800" cy="1143000"/>
          </a:xfrm>
        </p:spPr>
        <p:txBody>
          <a:bodyPr>
            <a:normAutofit fontScale="90000"/>
          </a:bodyPr>
          <a:lstStyle/>
          <a:p>
            <a:pPr eaLnBrk="1" hangingPunct="1"/>
            <a:r>
              <a:rPr lang="en-US" altLang="en-US" dirty="0">
                <a:latin typeface="Franklin Gothic Medium" panose="020B0603020102020204" pitchFamily="34" charset="0"/>
              </a:rPr>
              <a:t>“The root of the problem is that in real life, all scientists ever observe are samples.  And, in real life, all they want to know about is populations” </a:t>
            </a:r>
            <a:r>
              <a:rPr lang="en-US" altLang="en-US" sz="1400" i="1" dirty="0">
                <a:latin typeface="Franklin Gothic Medium" panose="020B0603020102020204" pitchFamily="34" charset="0"/>
              </a:rPr>
              <a:t>Nancy Darling, Ph.D.</a:t>
            </a:r>
            <a:endParaRPr lang="en-US" altLang="en-US" sz="1400" dirty="0">
              <a:latin typeface="Franklin Gothic Medium" panose="020B0603020102020204" pitchFamily="34" charset="0"/>
            </a:endParaRPr>
          </a:p>
        </p:txBody>
      </p:sp>
    </p:spTree>
    <p:extLst>
      <p:ext uri="{BB962C8B-B14F-4D97-AF65-F5344CB8AC3E}">
        <p14:creationId xmlns:p14="http://schemas.microsoft.com/office/powerpoint/2010/main" val="3046342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dirty="0">
                <a:latin typeface="Franklin Gothic Medium" panose="020B0603020102020204" pitchFamily="34" charset="0"/>
              </a:rPr>
              <a:t>RANDOM SAMPLING</a:t>
            </a:r>
          </a:p>
        </p:txBody>
      </p:sp>
      <p:sp>
        <p:nvSpPr>
          <p:cNvPr id="25603" name="Rectangle 3"/>
          <p:cNvSpPr>
            <a:spLocks noGrp="1" noChangeArrowheads="1"/>
          </p:cNvSpPr>
          <p:nvPr>
            <p:ph idx="1"/>
          </p:nvPr>
        </p:nvSpPr>
        <p:spPr/>
        <p:txBody>
          <a:bodyPr/>
          <a:lstStyle/>
          <a:p>
            <a:pPr eaLnBrk="1" hangingPunct="1"/>
            <a:r>
              <a:rPr lang="en-US" altLang="en-US">
                <a:latin typeface="Franklin Gothic Medium" panose="020B0603020102020204" pitchFamily="34" charset="0"/>
              </a:rPr>
              <a:t>Sampling in which each potential population member has an equal chance of being surveyed.</a:t>
            </a:r>
          </a:p>
          <a:p>
            <a:pPr eaLnBrk="1" hangingPunct="1"/>
            <a:r>
              <a:rPr lang="en-US" altLang="en-US">
                <a:latin typeface="Franklin Gothic Medium" panose="020B0603020102020204" pitchFamily="34" charset="0"/>
              </a:rPr>
              <a:t>Can’t just pull names from a hat</a:t>
            </a:r>
          </a:p>
          <a:p>
            <a:pPr eaLnBrk="1" hangingPunct="1"/>
            <a:r>
              <a:rPr lang="en-US" altLang="en-US">
                <a:latin typeface="Franklin Gothic Medium" panose="020B0603020102020204" pitchFamily="34" charset="0"/>
              </a:rPr>
              <a:t>Alphabetical list and pick every 10</a:t>
            </a:r>
            <a:r>
              <a:rPr lang="en-US" altLang="en-US" baseline="30000">
                <a:latin typeface="Franklin Gothic Medium" panose="020B0603020102020204" pitchFamily="34" charset="0"/>
              </a:rPr>
              <a:t>th</a:t>
            </a:r>
            <a:r>
              <a:rPr lang="en-US" altLang="en-US">
                <a:latin typeface="Franklin Gothic Medium" panose="020B0603020102020204" pitchFamily="34" charset="0"/>
              </a:rPr>
              <a:t> name.  </a:t>
            </a:r>
          </a:p>
        </p:txBody>
      </p:sp>
    </p:spTree>
    <p:extLst>
      <p:ext uri="{BB962C8B-B14F-4D97-AF65-F5344CB8AC3E}">
        <p14:creationId xmlns:p14="http://schemas.microsoft.com/office/powerpoint/2010/main" val="2364878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dirty="0">
                <a:latin typeface="Franklin Gothic Medium" panose="020B0603020102020204" pitchFamily="34" charset="0"/>
              </a:rPr>
              <a:t>NON-RESPONSE BIAS</a:t>
            </a:r>
          </a:p>
        </p:txBody>
      </p:sp>
      <p:sp>
        <p:nvSpPr>
          <p:cNvPr id="9219" name="Rectangle 3"/>
          <p:cNvSpPr>
            <a:spLocks noGrp="1" noChangeArrowheads="1"/>
          </p:cNvSpPr>
          <p:nvPr>
            <p:ph idx="1"/>
          </p:nvPr>
        </p:nvSpPr>
        <p:spPr/>
        <p:txBody>
          <a:bodyPr/>
          <a:lstStyle/>
          <a:p>
            <a:pPr eaLnBrk="1" hangingPunct="1"/>
            <a:r>
              <a:rPr lang="en-US" altLang="en-US" sz="3200" i="1">
                <a:latin typeface="Franklin Gothic Medium" panose="020B0603020102020204" pitchFamily="34" charset="0"/>
              </a:rPr>
              <a:t>Women and Love</a:t>
            </a:r>
            <a:r>
              <a:rPr lang="en-US" altLang="en-US" sz="3200">
                <a:latin typeface="Franklin Gothic Medium" panose="020B0603020102020204" pitchFamily="34" charset="0"/>
              </a:rPr>
              <a:t> study done by Shere Hite 1974</a:t>
            </a:r>
          </a:p>
          <a:p>
            <a:pPr eaLnBrk="1" hangingPunct="1"/>
            <a:r>
              <a:rPr lang="en-US" altLang="en-US" sz="3200">
                <a:latin typeface="Franklin Gothic Medium" panose="020B0603020102020204" pitchFamily="34" charset="0"/>
              </a:rPr>
              <a:t>98% Dissatisfied by their Marriage</a:t>
            </a:r>
          </a:p>
          <a:p>
            <a:pPr eaLnBrk="1" hangingPunct="1"/>
            <a:r>
              <a:rPr lang="en-US" altLang="en-US" sz="3200">
                <a:latin typeface="Franklin Gothic Medium" panose="020B0603020102020204" pitchFamily="34" charset="0"/>
              </a:rPr>
              <a:t>75% Extramarital Affairs</a:t>
            </a:r>
          </a:p>
          <a:p>
            <a:pPr eaLnBrk="1" hangingPunct="1"/>
            <a:r>
              <a:rPr lang="en-US" altLang="en-US" sz="4400">
                <a:latin typeface="Franklin Gothic Medium" panose="020B0603020102020204" pitchFamily="34" charset="0"/>
              </a:rPr>
              <a:t>But to all of those who were mailed surveys only 4% responded.</a:t>
            </a:r>
          </a:p>
        </p:txBody>
      </p:sp>
    </p:spTree>
    <p:extLst>
      <p:ext uri="{BB962C8B-B14F-4D97-AF65-F5344CB8AC3E}">
        <p14:creationId xmlns:p14="http://schemas.microsoft.com/office/powerpoint/2010/main" val="1289818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609600" y="304800"/>
            <a:ext cx="7848600" cy="1143000"/>
          </a:xfrm>
        </p:spPr>
        <p:txBody>
          <a:bodyPr>
            <a:normAutofit fontScale="90000"/>
          </a:bodyPr>
          <a:lstStyle/>
          <a:p>
            <a:pPr eaLnBrk="1" hangingPunct="1"/>
            <a:r>
              <a:rPr lang="en-US" altLang="en-US" sz="5400" dirty="0"/>
              <a:t>BUT…When randomly sampled</a:t>
            </a:r>
          </a:p>
        </p:txBody>
      </p:sp>
      <p:sp>
        <p:nvSpPr>
          <p:cNvPr id="28675" name="Rectangle 3"/>
          <p:cNvSpPr>
            <a:spLocks noGrp="1" noChangeArrowheads="1"/>
          </p:cNvSpPr>
          <p:nvPr>
            <p:ph type="body" sz="half" idx="4294967295"/>
          </p:nvPr>
        </p:nvSpPr>
        <p:spPr>
          <a:xfrm>
            <a:off x="762000" y="1905000"/>
            <a:ext cx="6629400" cy="3429000"/>
          </a:xfrm>
        </p:spPr>
        <p:txBody>
          <a:bodyPr/>
          <a:lstStyle/>
          <a:p>
            <a:pPr eaLnBrk="1" hangingPunct="1"/>
            <a:r>
              <a:rPr lang="en-US" altLang="en-US" sz="3200" dirty="0">
                <a:latin typeface="Franklin Gothic Medium" panose="020B0603020102020204" pitchFamily="34" charset="0"/>
              </a:rPr>
              <a:t>93% of women are satisfied in their marriages</a:t>
            </a:r>
          </a:p>
          <a:p>
            <a:pPr eaLnBrk="1" hangingPunct="1"/>
            <a:r>
              <a:rPr lang="en-US" altLang="en-US" sz="3200" dirty="0">
                <a:latin typeface="Franklin Gothic Medium" panose="020B0603020102020204" pitchFamily="34" charset="0"/>
              </a:rPr>
              <a:t>Only 7% had affairs</a:t>
            </a:r>
          </a:p>
        </p:txBody>
      </p:sp>
    </p:spTree>
    <p:extLst>
      <p:ext uri="{BB962C8B-B14F-4D97-AF65-F5344CB8AC3E}">
        <p14:creationId xmlns:p14="http://schemas.microsoft.com/office/powerpoint/2010/main" val="3189930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dirty="0">
                <a:latin typeface="Franklin Gothic Medium" panose="020B0603020102020204" pitchFamily="34" charset="0"/>
              </a:rPr>
              <a:t>CASE STUDIES</a:t>
            </a:r>
          </a:p>
        </p:txBody>
      </p:sp>
      <p:sp>
        <p:nvSpPr>
          <p:cNvPr id="14339" name="Rectangle 3"/>
          <p:cNvSpPr>
            <a:spLocks noGrp="1" noChangeArrowheads="1"/>
          </p:cNvSpPr>
          <p:nvPr>
            <p:ph idx="1"/>
          </p:nvPr>
        </p:nvSpPr>
        <p:spPr/>
        <p:txBody>
          <a:bodyPr/>
          <a:lstStyle/>
          <a:p>
            <a:pPr eaLnBrk="1" hangingPunct="1"/>
            <a:r>
              <a:rPr lang="en-US" altLang="en-US" sz="2800" dirty="0">
                <a:latin typeface="Franklin Gothic Medium" panose="020B0603020102020204" pitchFamily="34" charset="0"/>
              </a:rPr>
              <a:t>What is it? Study of a single individual or just a few individuals in order to describe their situation.</a:t>
            </a:r>
          </a:p>
          <a:p>
            <a:pPr eaLnBrk="1" hangingPunct="1"/>
            <a:r>
              <a:rPr lang="en-US" altLang="en-US" sz="2800" dirty="0">
                <a:latin typeface="Franklin Gothic Medium" panose="020B0603020102020204" pitchFamily="34" charset="0"/>
              </a:rPr>
              <a:t>Purpose?  Take advantage of situation that you can not replicate (make happen again)</a:t>
            </a:r>
          </a:p>
          <a:p>
            <a:pPr eaLnBrk="1" hangingPunct="1"/>
            <a:r>
              <a:rPr lang="en-US" altLang="en-US" sz="2800" dirty="0">
                <a:latin typeface="Franklin Gothic Medium" panose="020B0603020102020204" pitchFamily="34" charset="0"/>
              </a:rPr>
              <a:t>How? Gather as much evidence as you can: Observation, scores on psychological tests, interviews, medical records etc.</a:t>
            </a:r>
          </a:p>
          <a:p>
            <a:pPr eaLnBrk="1" hangingPunct="1"/>
            <a:endParaRPr lang="en-US" altLang="en-US" sz="2800" dirty="0">
              <a:latin typeface="Franklin Gothic Medium" panose="020B0603020102020204" pitchFamily="34" charset="0"/>
            </a:endParaRPr>
          </a:p>
        </p:txBody>
      </p:sp>
      <p:pic>
        <p:nvPicPr>
          <p:cNvPr id="14341" name="Picture 2" descr="http://www.musicteachershelper.com/blog/wp-content/images/wlw-listofquestionsforendofyearparentteacher_91d5-j0402568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1800" y="4876800"/>
            <a:ext cx="1320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http://case-connect.com/blog/wp-content/uploads/2009/09/medical20record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48768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4" descr="http://www.freewebs.com/alicialoucks/transcrip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4800600"/>
            <a:ext cx="22860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018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dirty="0">
                <a:latin typeface="Franklin Gothic Medium" panose="020B0603020102020204" pitchFamily="34" charset="0"/>
              </a:rPr>
              <a:t>CASE STUDIES</a:t>
            </a:r>
          </a:p>
        </p:txBody>
      </p:sp>
      <p:sp>
        <p:nvSpPr>
          <p:cNvPr id="15363" name="Rectangle 3"/>
          <p:cNvSpPr>
            <a:spLocks noGrp="1" noChangeArrowheads="1"/>
          </p:cNvSpPr>
          <p:nvPr>
            <p:ph idx="1"/>
          </p:nvPr>
        </p:nvSpPr>
        <p:spPr/>
        <p:txBody>
          <a:bodyPr/>
          <a:lstStyle/>
          <a:p>
            <a:pPr eaLnBrk="1" hangingPunct="1">
              <a:lnSpc>
                <a:spcPct val="90000"/>
              </a:lnSpc>
            </a:pPr>
            <a:r>
              <a:rPr lang="en-US" altLang="en-US" sz="3200">
                <a:latin typeface="Franklin Gothic Medium" panose="020B0603020102020204" pitchFamily="34" charset="0"/>
              </a:rPr>
              <a:t>Strengths:</a:t>
            </a:r>
          </a:p>
          <a:p>
            <a:pPr lvl="1" eaLnBrk="1" hangingPunct="1">
              <a:lnSpc>
                <a:spcPct val="90000"/>
              </a:lnSpc>
            </a:pPr>
            <a:r>
              <a:rPr lang="en-US" altLang="en-US" sz="2800">
                <a:latin typeface="Franklin Gothic Medium" panose="020B0603020102020204" pitchFamily="34" charset="0"/>
              </a:rPr>
              <a:t>Takes advantage of nonreplicable situations</a:t>
            </a:r>
          </a:p>
          <a:p>
            <a:pPr lvl="1" eaLnBrk="1" hangingPunct="1">
              <a:lnSpc>
                <a:spcPct val="90000"/>
              </a:lnSpc>
            </a:pPr>
            <a:r>
              <a:rPr lang="en-US" altLang="en-US" sz="2800">
                <a:latin typeface="Franklin Gothic Medium" panose="020B0603020102020204" pitchFamily="34" charset="0"/>
              </a:rPr>
              <a:t>You get a lot of in-depth understanding</a:t>
            </a:r>
          </a:p>
          <a:p>
            <a:pPr eaLnBrk="1" hangingPunct="1">
              <a:lnSpc>
                <a:spcPct val="90000"/>
              </a:lnSpc>
            </a:pPr>
            <a:r>
              <a:rPr lang="en-US" altLang="en-US" sz="3200">
                <a:latin typeface="Franklin Gothic Medium" panose="020B0603020102020204" pitchFamily="34" charset="0"/>
              </a:rPr>
              <a:t>Weaknesses:</a:t>
            </a:r>
          </a:p>
          <a:p>
            <a:pPr lvl="1" eaLnBrk="1" hangingPunct="1">
              <a:lnSpc>
                <a:spcPct val="90000"/>
              </a:lnSpc>
            </a:pPr>
            <a:r>
              <a:rPr lang="en-US" altLang="en-US" sz="2800">
                <a:latin typeface="Franklin Gothic Medium" panose="020B0603020102020204" pitchFamily="34" charset="0"/>
              </a:rPr>
              <a:t>Observer bias is a problem</a:t>
            </a:r>
          </a:p>
          <a:p>
            <a:pPr lvl="1" eaLnBrk="1" hangingPunct="1">
              <a:lnSpc>
                <a:spcPct val="90000"/>
              </a:lnSpc>
            </a:pPr>
            <a:r>
              <a:rPr lang="en-US" altLang="en-US" sz="2800">
                <a:latin typeface="Franklin Gothic Medium" panose="020B0603020102020204" pitchFamily="34" charset="0"/>
              </a:rPr>
              <a:t>Can not generalize (apply your findings to other individuals or groups)</a:t>
            </a:r>
          </a:p>
          <a:p>
            <a:pPr lvl="1" eaLnBrk="1" hangingPunct="1">
              <a:lnSpc>
                <a:spcPct val="90000"/>
              </a:lnSpc>
            </a:pPr>
            <a:r>
              <a:rPr lang="en-US" altLang="en-US" sz="2800">
                <a:latin typeface="Franklin Gothic Medium" panose="020B0603020102020204" pitchFamily="34" charset="0"/>
              </a:rPr>
              <a:t>Can not replicate</a:t>
            </a:r>
          </a:p>
          <a:p>
            <a:pPr lvl="1" eaLnBrk="1" hangingPunct="1">
              <a:lnSpc>
                <a:spcPct val="90000"/>
              </a:lnSpc>
            </a:pPr>
            <a:endParaRPr lang="en-US" altLang="en-US" sz="2800">
              <a:latin typeface="Franklin Gothic Medium" panose="020B0603020102020204" pitchFamily="34" charset="0"/>
            </a:endParaRPr>
          </a:p>
        </p:txBody>
      </p:sp>
    </p:spTree>
    <p:extLst>
      <p:ext uri="{BB962C8B-B14F-4D97-AF65-F5344CB8AC3E}">
        <p14:creationId xmlns:p14="http://schemas.microsoft.com/office/powerpoint/2010/main" val="34027412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grpSp>
        <p:nvGrpSpPr>
          <p:cNvPr id="6149" name="Group 46"/>
          <p:cNvGrpSpPr>
            <a:grpSpLocks/>
          </p:cNvGrpSpPr>
          <p:nvPr/>
        </p:nvGrpSpPr>
        <p:grpSpPr bwMode="auto">
          <a:xfrm>
            <a:off x="0" y="-57150"/>
            <a:ext cx="9144000" cy="6972300"/>
            <a:chOff x="0" y="19050"/>
            <a:chExt cx="9144000" cy="6972300"/>
          </a:xfrm>
        </p:grpSpPr>
        <p:grpSp>
          <p:nvGrpSpPr>
            <p:cNvPr id="6151" name="Group 47"/>
            <p:cNvGrpSpPr>
              <a:grpSpLocks noChangeAspect="1"/>
            </p:cNvGrpSpPr>
            <p:nvPr/>
          </p:nvGrpSpPr>
          <p:grpSpPr bwMode="auto">
            <a:xfrm>
              <a:off x="0" y="19050"/>
              <a:ext cx="9144000" cy="6972300"/>
              <a:chOff x="720" y="720"/>
              <a:chExt cx="14400" cy="10980"/>
            </a:xfrm>
          </p:grpSpPr>
          <p:sp>
            <p:nvSpPr>
              <p:cNvPr id="6154" name="AutoShape 3"/>
              <p:cNvSpPr>
                <a:spLocks noChangeAspect="1" noChangeArrowheads="1" noTextEdit="1"/>
              </p:cNvSpPr>
              <p:nvPr/>
            </p:nvSpPr>
            <p:spPr bwMode="auto">
              <a:xfrm>
                <a:off x="720" y="720"/>
                <a:ext cx="14400" cy="1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Franklin Gothic Medium" panose="020B0603020102020204" pitchFamily="34" charset="0"/>
                </a:endParaRPr>
              </a:p>
            </p:txBody>
          </p:sp>
          <p:sp>
            <p:nvSpPr>
              <p:cNvPr id="6155" name="Oval 51"/>
              <p:cNvSpPr>
                <a:spLocks noChangeArrowheads="1"/>
              </p:cNvSpPr>
              <p:nvPr/>
            </p:nvSpPr>
            <p:spPr bwMode="auto">
              <a:xfrm>
                <a:off x="6480" y="2971"/>
                <a:ext cx="4680" cy="1800"/>
              </a:xfrm>
              <a:prstGeom prst="ellipse">
                <a:avLst/>
              </a:prstGeom>
              <a:solidFill>
                <a:srgbClr val="CCFFCC"/>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a:latin typeface="Franklin Gothic Medium" panose="020B0603020102020204" pitchFamily="34" charset="0"/>
                  </a:rPr>
                  <a:t>The Science of Psychology</a:t>
                </a:r>
              </a:p>
            </p:txBody>
          </p:sp>
          <p:sp>
            <p:nvSpPr>
              <p:cNvPr id="6156" name="Oval 52"/>
              <p:cNvSpPr>
                <a:spLocks noChangeArrowheads="1"/>
              </p:cNvSpPr>
              <p:nvPr/>
            </p:nvSpPr>
            <p:spPr bwMode="auto">
              <a:xfrm>
                <a:off x="3420" y="930"/>
                <a:ext cx="2745" cy="1609"/>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dirty="0">
                    <a:latin typeface="Franklin Gothic Medium" panose="020B0603020102020204" pitchFamily="34" charset="0"/>
                  </a:rPr>
                  <a:t>Approaches</a:t>
                </a:r>
                <a:r>
                  <a:rPr lang="en-US" altLang="en-US" sz="2400" b="1" dirty="0">
                    <a:latin typeface="Franklin Gothic Medium" panose="020B0603020102020204" pitchFamily="34" charset="0"/>
                  </a:rPr>
                  <a:t> </a:t>
                </a:r>
                <a:r>
                  <a:rPr lang="en-US" altLang="en-US" sz="1800" b="1" dirty="0">
                    <a:latin typeface="Franklin Gothic Medium" panose="020B0603020102020204" pitchFamily="34" charset="0"/>
                  </a:rPr>
                  <a:t>to </a:t>
                </a:r>
                <a:r>
                  <a:rPr lang="en-US" altLang="en-US" sz="1600" b="1" dirty="0">
                    <a:latin typeface="Franklin Gothic Medium" panose="020B0603020102020204" pitchFamily="34" charset="0"/>
                  </a:rPr>
                  <a:t>Psychology</a:t>
                </a:r>
              </a:p>
            </p:txBody>
          </p:sp>
          <p:sp>
            <p:nvSpPr>
              <p:cNvPr id="6157" name="Oval 53"/>
              <p:cNvSpPr>
                <a:spLocks noChangeArrowheads="1"/>
              </p:cNvSpPr>
              <p:nvPr/>
            </p:nvSpPr>
            <p:spPr bwMode="auto">
              <a:xfrm>
                <a:off x="11160" y="861"/>
                <a:ext cx="2340" cy="1980"/>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Franklin Gothic Medium" panose="020B0603020102020204" pitchFamily="34" charset="0"/>
                  </a:rPr>
                  <a:t>Growth of </a:t>
                </a:r>
                <a:r>
                  <a:rPr lang="en-US" altLang="en-US" sz="1600" b="1" dirty="0">
                    <a:latin typeface="Franklin Gothic Medium" panose="020B0603020102020204" pitchFamily="34" charset="0"/>
                  </a:rPr>
                  <a:t>Psychology</a:t>
                </a:r>
              </a:p>
            </p:txBody>
          </p:sp>
          <p:sp>
            <p:nvSpPr>
              <p:cNvPr id="6158" name="Oval 54"/>
              <p:cNvSpPr>
                <a:spLocks noChangeArrowheads="1"/>
              </p:cNvSpPr>
              <p:nvPr/>
            </p:nvSpPr>
            <p:spPr bwMode="auto">
              <a:xfrm>
                <a:off x="3997" y="4873"/>
                <a:ext cx="2340" cy="1980"/>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Franklin Gothic Medium" panose="020B0603020102020204" pitchFamily="34" charset="0"/>
                  </a:rPr>
                  <a:t>Research</a:t>
                </a:r>
                <a:r>
                  <a:rPr lang="en-US" altLang="en-US" sz="1600">
                    <a:latin typeface="Franklin Gothic Medium" panose="020B0603020102020204" pitchFamily="34" charset="0"/>
                  </a:rPr>
                  <a:t> </a:t>
                </a:r>
                <a:r>
                  <a:rPr lang="en-US" altLang="en-US" sz="1800" b="1">
                    <a:latin typeface="Franklin Gothic Medium" panose="020B0603020102020204" pitchFamily="34" charset="0"/>
                  </a:rPr>
                  <a:t>Methods</a:t>
                </a:r>
              </a:p>
            </p:txBody>
          </p:sp>
          <p:sp>
            <p:nvSpPr>
              <p:cNvPr id="6159" name="Oval 55"/>
              <p:cNvSpPr>
                <a:spLocks noChangeArrowheads="1"/>
              </p:cNvSpPr>
              <p:nvPr/>
            </p:nvSpPr>
            <p:spPr bwMode="auto">
              <a:xfrm>
                <a:off x="10980" y="5040"/>
                <a:ext cx="2340" cy="1980"/>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latin typeface="Franklin Gothic Medium" panose="020B0603020102020204" pitchFamily="34" charset="0"/>
                  </a:rPr>
                  <a:t>Statistics</a:t>
                </a:r>
              </a:p>
            </p:txBody>
          </p:sp>
          <p:sp>
            <p:nvSpPr>
              <p:cNvPr id="6160" name="Rectangle 56"/>
              <p:cNvSpPr>
                <a:spLocks noChangeArrowheads="1"/>
              </p:cNvSpPr>
              <p:nvPr/>
            </p:nvSpPr>
            <p:spPr bwMode="auto">
              <a:xfrm>
                <a:off x="1551" y="7740"/>
                <a:ext cx="2057" cy="900"/>
              </a:xfrm>
              <a:prstGeom prst="rect">
                <a:avLst/>
              </a:prstGeom>
              <a:solidFill>
                <a:srgbClr val="FFCC99"/>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Franklin Gothic Medium" panose="020B0603020102020204" pitchFamily="34" charset="0"/>
                  </a:rPr>
                  <a:t>Descriptive</a:t>
                </a:r>
              </a:p>
            </p:txBody>
          </p:sp>
          <p:sp>
            <p:nvSpPr>
              <p:cNvPr id="6161" name="Rectangle 57"/>
              <p:cNvSpPr>
                <a:spLocks noChangeArrowheads="1"/>
              </p:cNvSpPr>
              <p:nvPr/>
            </p:nvSpPr>
            <p:spPr bwMode="auto">
              <a:xfrm>
                <a:off x="4138" y="7740"/>
                <a:ext cx="2057" cy="900"/>
              </a:xfrm>
              <a:prstGeom prst="rect">
                <a:avLst/>
              </a:prstGeom>
              <a:solidFill>
                <a:srgbClr val="FFCC99"/>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Franklin Gothic Medium" panose="020B0603020102020204" pitchFamily="34" charset="0"/>
                  </a:rPr>
                  <a:t>Correlation</a:t>
                </a:r>
              </a:p>
            </p:txBody>
          </p:sp>
          <p:sp>
            <p:nvSpPr>
              <p:cNvPr id="6162" name="Rectangle 58"/>
              <p:cNvSpPr>
                <a:spLocks noChangeArrowheads="1"/>
              </p:cNvSpPr>
              <p:nvPr/>
            </p:nvSpPr>
            <p:spPr bwMode="auto">
              <a:xfrm>
                <a:off x="6660" y="7740"/>
                <a:ext cx="2057" cy="900"/>
              </a:xfrm>
              <a:prstGeom prst="rect">
                <a:avLst/>
              </a:prstGeom>
              <a:solidFill>
                <a:srgbClr val="FFCC99"/>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Franklin Gothic Medium" panose="020B0603020102020204" pitchFamily="34" charset="0"/>
                  </a:rPr>
                  <a:t>Experiment</a:t>
                </a:r>
              </a:p>
            </p:txBody>
          </p:sp>
          <p:sp>
            <p:nvSpPr>
              <p:cNvPr id="6163" name="Oval 59"/>
              <p:cNvSpPr>
                <a:spLocks noChangeArrowheads="1"/>
              </p:cNvSpPr>
              <p:nvPr/>
            </p:nvSpPr>
            <p:spPr bwMode="auto">
              <a:xfrm>
                <a:off x="851" y="9295"/>
                <a:ext cx="1415" cy="1080"/>
              </a:xfrm>
              <a:prstGeom prst="ellipse">
                <a:avLst/>
              </a:prstGeom>
              <a:solidFill>
                <a:srgbClr val="CC99FF"/>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a:latin typeface="Franklin Gothic Medium" panose="020B0603020102020204" pitchFamily="34" charset="0"/>
                  </a:rPr>
                  <a:t>Case Study</a:t>
                </a:r>
              </a:p>
            </p:txBody>
          </p:sp>
          <p:sp>
            <p:nvSpPr>
              <p:cNvPr id="6164" name="Oval 60"/>
              <p:cNvSpPr>
                <a:spLocks noChangeArrowheads="1"/>
              </p:cNvSpPr>
              <p:nvPr/>
            </p:nvSpPr>
            <p:spPr bwMode="auto">
              <a:xfrm>
                <a:off x="1953" y="10666"/>
                <a:ext cx="1356" cy="720"/>
              </a:xfrm>
              <a:prstGeom prst="ellipse">
                <a:avLst/>
              </a:prstGeom>
              <a:solidFill>
                <a:srgbClr val="CC99FF"/>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400">
                    <a:latin typeface="Franklin Gothic Medium" panose="020B0603020102020204" pitchFamily="34" charset="0"/>
                  </a:rPr>
                  <a:t>Survey</a:t>
                </a:r>
              </a:p>
            </p:txBody>
          </p:sp>
          <p:sp>
            <p:nvSpPr>
              <p:cNvPr id="6165" name="Oval 61"/>
              <p:cNvSpPr>
                <a:spLocks noChangeArrowheads="1"/>
              </p:cNvSpPr>
              <p:nvPr/>
            </p:nvSpPr>
            <p:spPr bwMode="auto">
              <a:xfrm>
                <a:off x="3056" y="9231"/>
                <a:ext cx="2355" cy="1209"/>
              </a:xfrm>
              <a:prstGeom prst="ellipse">
                <a:avLst/>
              </a:prstGeom>
              <a:solidFill>
                <a:srgbClr val="CC99FF"/>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a:latin typeface="Franklin Gothic Medium" panose="020B0603020102020204" pitchFamily="34" charset="0"/>
                  </a:rPr>
                  <a:t>Naturalistic  Observation</a:t>
                </a:r>
              </a:p>
            </p:txBody>
          </p:sp>
          <p:sp>
            <p:nvSpPr>
              <p:cNvPr id="6166" name="Rectangle 62"/>
              <p:cNvSpPr>
                <a:spLocks noChangeArrowheads="1"/>
              </p:cNvSpPr>
              <p:nvPr/>
            </p:nvSpPr>
            <p:spPr bwMode="auto">
              <a:xfrm>
                <a:off x="9900" y="7740"/>
                <a:ext cx="1800" cy="900"/>
              </a:xfrm>
              <a:prstGeom prst="rect">
                <a:avLst/>
              </a:prstGeom>
              <a:solidFill>
                <a:srgbClr val="CCFFFF"/>
              </a:solidFill>
              <a:ln w="9525">
                <a:solidFill>
                  <a:srgbClr val="000000"/>
                </a:solidFill>
                <a:miter lim="800000"/>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latin typeface="Franklin Gothic Medium" panose="020B0603020102020204" pitchFamily="34" charset="0"/>
                  </a:rPr>
                  <a:t>Descriptive</a:t>
                </a:r>
              </a:p>
            </p:txBody>
          </p:sp>
          <p:sp>
            <p:nvSpPr>
              <p:cNvPr id="6167" name="Rectangle 63"/>
              <p:cNvSpPr>
                <a:spLocks noChangeArrowheads="1"/>
              </p:cNvSpPr>
              <p:nvPr/>
            </p:nvSpPr>
            <p:spPr bwMode="auto">
              <a:xfrm>
                <a:off x="12600" y="7740"/>
                <a:ext cx="1800" cy="900"/>
              </a:xfrm>
              <a:prstGeom prst="rect">
                <a:avLst/>
              </a:prstGeom>
              <a:solidFill>
                <a:srgbClr val="CCFFFF"/>
              </a:solidFill>
              <a:ln w="9525">
                <a:solidFill>
                  <a:srgbClr val="000000"/>
                </a:solidFill>
                <a:miter lim="800000"/>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latin typeface="Franklin Gothic Medium" panose="020B0603020102020204" pitchFamily="34" charset="0"/>
                  </a:rPr>
                  <a:t>Inferential</a:t>
                </a:r>
                <a:endParaRPr lang="en-US" altLang="en-US" sz="1400">
                  <a:latin typeface="Franklin Gothic Medium" panose="020B0603020102020204" pitchFamily="34" charset="0"/>
                </a:endParaRPr>
              </a:p>
            </p:txBody>
          </p:sp>
          <p:sp>
            <p:nvSpPr>
              <p:cNvPr id="6168" name="Rectangle 64"/>
              <p:cNvSpPr>
                <a:spLocks noChangeArrowheads="1"/>
              </p:cNvSpPr>
              <p:nvPr/>
            </p:nvSpPr>
            <p:spPr bwMode="auto">
              <a:xfrm>
                <a:off x="1080" y="4680"/>
                <a:ext cx="1800" cy="900"/>
              </a:xfrm>
              <a:prstGeom prst="rect">
                <a:avLst/>
              </a:prstGeom>
              <a:solidFill>
                <a:srgbClr val="00CCFF"/>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
                    <a:latin typeface="Franklin Gothic Medium" panose="020B0603020102020204" pitchFamily="34" charset="0"/>
                  </a:rPr>
                  <a:t>Ethics</a:t>
                </a:r>
              </a:p>
            </p:txBody>
          </p:sp>
          <p:sp>
            <p:nvSpPr>
              <p:cNvPr id="6169" name="Rectangle 65"/>
              <p:cNvSpPr>
                <a:spLocks noChangeArrowheads="1"/>
              </p:cNvSpPr>
              <p:nvPr/>
            </p:nvSpPr>
            <p:spPr bwMode="auto">
              <a:xfrm>
                <a:off x="1080" y="6120"/>
                <a:ext cx="1800" cy="900"/>
              </a:xfrm>
              <a:prstGeom prst="rect">
                <a:avLst/>
              </a:prstGeom>
              <a:solidFill>
                <a:srgbClr val="00CCFF"/>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a:latin typeface="Franklin Gothic Medium" panose="020B0603020102020204" pitchFamily="34" charset="0"/>
                  </a:rPr>
                  <a:t>Sampling</a:t>
                </a:r>
              </a:p>
            </p:txBody>
          </p:sp>
          <p:cxnSp>
            <p:nvCxnSpPr>
              <p:cNvPr id="6170" name="AutoShape 19"/>
              <p:cNvCxnSpPr>
                <a:cxnSpLocks noChangeShapeType="1"/>
                <a:stCxn id="6168" idx="3"/>
                <a:endCxn id="6158" idx="2"/>
              </p:cNvCxnSpPr>
              <p:nvPr/>
            </p:nvCxnSpPr>
            <p:spPr bwMode="auto">
              <a:xfrm>
                <a:off x="2880" y="5130"/>
                <a:ext cx="1117" cy="73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1" name="AutoShape 20"/>
              <p:cNvCxnSpPr>
                <a:cxnSpLocks noChangeShapeType="1"/>
                <a:stCxn id="6169" idx="3"/>
                <a:endCxn id="6158" idx="2"/>
              </p:cNvCxnSpPr>
              <p:nvPr/>
            </p:nvCxnSpPr>
            <p:spPr bwMode="auto">
              <a:xfrm flipV="1">
                <a:off x="2880" y="5863"/>
                <a:ext cx="1117" cy="70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2" name="AutoShape 21"/>
              <p:cNvCxnSpPr>
                <a:cxnSpLocks noChangeShapeType="1"/>
                <a:stCxn id="6155" idx="3"/>
                <a:endCxn id="6158" idx="7"/>
              </p:cNvCxnSpPr>
              <p:nvPr/>
            </p:nvCxnSpPr>
            <p:spPr bwMode="auto">
              <a:xfrm flipH="1">
                <a:off x="5994" y="4507"/>
                <a:ext cx="1171" cy="65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3" name="AutoShape 22"/>
              <p:cNvCxnSpPr>
                <a:cxnSpLocks noChangeShapeType="1"/>
                <a:stCxn id="6155" idx="5"/>
                <a:endCxn id="6159" idx="1"/>
              </p:cNvCxnSpPr>
              <p:nvPr/>
            </p:nvCxnSpPr>
            <p:spPr bwMode="auto">
              <a:xfrm>
                <a:off x="10475" y="4507"/>
                <a:ext cx="848" cy="82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4" name="AutoShape 23"/>
              <p:cNvCxnSpPr>
                <a:cxnSpLocks noChangeShapeType="1"/>
                <a:stCxn id="6158" idx="4"/>
              </p:cNvCxnSpPr>
              <p:nvPr/>
            </p:nvCxnSpPr>
            <p:spPr bwMode="auto">
              <a:xfrm flipH="1">
                <a:off x="2160" y="6853"/>
                <a:ext cx="3007" cy="8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5" name="AutoShape 24"/>
              <p:cNvCxnSpPr>
                <a:cxnSpLocks noChangeShapeType="1"/>
                <a:stCxn id="6158" idx="4"/>
                <a:endCxn id="6161" idx="0"/>
              </p:cNvCxnSpPr>
              <p:nvPr/>
            </p:nvCxnSpPr>
            <p:spPr bwMode="auto">
              <a:xfrm flipH="1">
                <a:off x="5167" y="6853"/>
                <a:ext cx="0" cy="8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6" name="AutoShape 25"/>
              <p:cNvCxnSpPr>
                <a:cxnSpLocks noChangeShapeType="1"/>
                <a:stCxn id="6158" idx="4"/>
              </p:cNvCxnSpPr>
              <p:nvPr/>
            </p:nvCxnSpPr>
            <p:spPr bwMode="auto">
              <a:xfrm>
                <a:off x="5167" y="6853"/>
                <a:ext cx="2393" cy="8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7" name="AutoShape 26"/>
              <p:cNvCxnSpPr>
                <a:cxnSpLocks noChangeShapeType="1"/>
              </p:cNvCxnSpPr>
              <p:nvPr/>
            </p:nvCxnSpPr>
            <p:spPr bwMode="auto">
              <a:xfrm flipH="1">
                <a:off x="10800" y="7020"/>
                <a:ext cx="1350" cy="7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8" name="AutoShape 27"/>
              <p:cNvCxnSpPr>
                <a:cxnSpLocks noChangeShapeType="1"/>
              </p:cNvCxnSpPr>
              <p:nvPr/>
            </p:nvCxnSpPr>
            <p:spPr bwMode="auto">
              <a:xfrm>
                <a:off x="12150" y="7020"/>
                <a:ext cx="1350" cy="7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9" name="AutoShape 28"/>
              <p:cNvCxnSpPr>
                <a:cxnSpLocks noChangeShapeType="1"/>
                <a:stCxn id="6160" idx="2"/>
                <a:endCxn id="6163" idx="7"/>
              </p:cNvCxnSpPr>
              <p:nvPr/>
            </p:nvCxnSpPr>
            <p:spPr bwMode="auto">
              <a:xfrm flipH="1">
                <a:off x="2059" y="8640"/>
                <a:ext cx="521" cy="81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0" name="AutoShape 29"/>
              <p:cNvCxnSpPr>
                <a:cxnSpLocks noChangeShapeType="1"/>
                <a:stCxn id="6160" idx="2"/>
                <a:endCxn id="6165" idx="1"/>
              </p:cNvCxnSpPr>
              <p:nvPr/>
            </p:nvCxnSpPr>
            <p:spPr bwMode="auto">
              <a:xfrm>
                <a:off x="2580" y="8640"/>
                <a:ext cx="821" cy="76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1" name="AutoShape 30"/>
              <p:cNvCxnSpPr>
                <a:cxnSpLocks noChangeShapeType="1"/>
                <a:stCxn id="6160" idx="2"/>
                <a:endCxn id="6164" idx="0"/>
              </p:cNvCxnSpPr>
              <p:nvPr/>
            </p:nvCxnSpPr>
            <p:spPr bwMode="auto">
              <a:xfrm>
                <a:off x="2580" y="8640"/>
                <a:ext cx="51" cy="202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2" name="AutoShape 31"/>
              <p:cNvCxnSpPr>
                <a:cxnSpLocks noChangeShapeType="1"/>
                <a:stCxn id="6155" idx="1"/>
                <a:endCxn id="6156" idx="5"/>
              </p:cNvCxnSpPr>
              <p:nvPr/>
            </p:nvCxnSpPr>
            <p:spPr bwMode="auto">
              <a:xfrm flipH="1" flipV="1">
                <a:off x="5763" y="2303"/>
                <a:ext cx="1402" cy="93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3" name="AutoShape 32"/>
              <p:cNvCxnSpPr>
                <a:cxnSpLocks noChangeShapeType="1"/>
                <a:stCxn id="6155" idx="7"/>
                <a:endCxn id="6157" idx="3"/>
              </p:cNvCxnSpPr>
              <p:nvPr/>
            </p:nvCxnSpPr>
            <p:spPr bwMode="auto">
              <a:xfrm flipV="1">
                <a:off x="10475" y="2551"/>
                <a:ext cx="1028" cy="68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184" name="Oval 80"/>
              <p:cNvSpPr>
                <a:spLocks noChangeArrowheads="1"/>
              </p:cNvSpPr>
              <p:nvPr/>
            </p:nvSpPr>
            <p:spPr bwMode="auto">
              <a:xfrm>
                <a:off x="8460" y="9360"/>
                <a:ext cx="2169" cy="1080"/>
              </a:xfrm>
              <a:prstGeom prst="ellipse">
                <a:avLst/>
              </a:prstGeom>
              <a:solidFill>
                <a:srgbClr val="FF9900"/>
              </a:solidFill>
              <a:ln w="9525">
                <a:solidFill>
                  <a:srgbClr val="000000"/>
                </a:solidFill>
                <a:round/>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400">
                    <a:latin typeface="Franklin Gothic Medium" panose="020B0603020102020204" pitchFamily="34" charset="0"/>
                  </a:rPr>
                  <a:t>Central Tendency </a:t>
                </a:r>
              </a:p>
            </p:txBody>
          </p:sp>
          <p:sp>
            <p:nvSpPr>
              <p:cNvPr id="6185" name="Oval 81"/>
              <p:cNvSpPr>
                <a:spLocks noChangeArrowheads="1"/>
              </p:cNvSpPr>
              <p:nvPr/>
            </p:nvSpPr>
            <p:spPr bwMode="auto">
              <a:xfrm>
                <a:off x="10963" y="9540"/>
                <a:ext cx="1980" cy="900"/>
              </a:xfrm>
              <a:prstGeom prst="ellipse">
                <a:avLst/>
              </a:prstGeom>
              <a:solidFill>
                <a:srgbClr val="FF9900"/>
              </a:solidFill>
              <a:ln w="9525">
                <a:solidFill>
                  <a:srgbClr val="000000"/>
                </a:solidFill>
                <a:round/>
                <a:headEnd/>
                <a:tailEnd/>
              </a:ln>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a:latin typeface="Franklin Gothic Medium" panose="020B0603020102020204" pitchFamily="34" charset="0"/>
                  </a:rPr>
                  <a:t>Variance</a:t>
                </a:r>
              </a:p>
            </p:txBody>
          </p:sp>
          <p:cxnSp>
            <p:nvCxnSpPr>
              <p:cNvPr id="6186" name="AutoShape 35"/>
              <p:cNvCxnSpPr>
                <a:cxnSpLocks noChangeShapeType="1"/>
                <a:stCxn id="6166" idx="2"/>
                <a:endCxn id="6184" idx="0"/>
              </p:cNvCxnSpPr>
              <p:nvPr/>
            </p:nvCxnSpPr>
            <p:spPr bwMode="auto">
              <a:xfrm flipH="1">
                <a:off x="9545" y="8640"/>
                <a:ext cx="1255" cy="7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7" name="AutoShape 36"/>
              <p:cNvCxnSpPr>
                <a:cxnSpLocks noChangeShapeType="1"/>
                <a:stCxn id="6166" idx="2"/>
                <a:endCxn id="6185" idx="0"/>
              </p:cNvCxnSpPr>
              <p:nvPr/>
            </p:nvCxnSpPr>
            <p:spPr bwMode="auto">
              <a:xfrm>
                <a:off x="10800" y="8640"/>
                <a:ext cx="1153" cy="9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6152" name="Oval 48"/>
            <p:cNvSpPr>
              <a:spLocks noChangeArrowheads="1"/>
            </p:cNvSpPr>
            <p:nvPr/>
          </p:nvSpPr>
          <p:spPr bwMode="auto">
            <a:xfrm>
              <a:off x="1898650" y="1501775"/>
              <a:ext cx="1377950" cy="685800"/>
            </a:xfrm>
            <a:prstGeom prst="ellipse">
              <a:avLst/>
            </a:prstGeom>
            <a:solidFill>
              <a:srgbClr val="FF9900"/>
            </a:solidFill>
            <a:ln w="9525">
              <a:solidFill>
                <a:srgbClr val="000000"/>
              </a:solidFill>
              <a:round/>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400">
                  <a:latin typeface="Franklin Gothic Medium" panose="020B0603020102020204" pitchFamily="34" charset="0"/>
                </a:rPr>
                <a:t>Careers</a:t>
              </a:r>
            </a:p>
          </p:txBody>
        </p:sp>
        <p:cxnSp>
          <p:nvCxnSpPr>
            <p:cNvPr id="50" name="Straight Arrow Connector 49"/>
            <p:cNvCxnSpPr>
              <a:stCxn id="6156" idx="4"/>
              <a:endCxn id="6152" idx="0"/>
            </p:cNvCxnSpPr>
            <p:nvPr/>
          </p:nvCxnSpPr>
          <p:spPr>
            <a:xfrm>
              <a:off x="2586038" y="1174750"/>
              <a:ext cx="1587" cy="3270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1" name="Rectangle 50"/>
          <p:cNvSpPr/>
          <p:nvPr/>
        </p:nvSpPr>
        <p:spPr>
          <a:xfrm>
            <a:off x="1843600" y="4155440"/>
            <a:ext cx="1940999" cy="1134745"/>
          </a:xfrm>
          <a:prstGeom prst="rect">
            <a:avLst/>
          </a:prstGeom>
          <a:solidFill>
            <a:srgbClr val="D1E7FB">
              <a:alpha val="50000"/>
            </a:srgb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6148" name="AutoShape 55"/>
          <p:cNvSpPr>
            <a:spLocks noChangeArrowheads="1"/>
          </p:cNvSpPr>
          <p:nvPr/>
        </p:nvSpPr>
        <p:spPr bwMode="auto">
          <a:xfrm>
            <a:off x="3866538" y="5543550"/>
            <a:ext cx="990600" cy="609600"/>
          </a:xfrm>
          <a:prstGeom prst="wedgeRoundRectCallout">
            <a:avLst>
              <a:gd name="adj1" fmla="val -79566"/>
              <a:gd name="adj2" fmla="val -51721"/>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pic>
        <p:nvPicPr>
          <p:cNvPr id="52" name="Picture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8965">
            <a:off x="2932208" y="5020717"/>
            <a:ext cx="783730" cy="802120"/>
          </a:xfrm>
          <a:prstGeom prst="ellipse">
            <a:avLst/>
          </a:prstGeom>
        </p:spPr>
      </p:pic>
    </p:spTree>
    <p:extLst>
      <p:ext uri="{BB962C8B-B14F-4D97-AF65-F5344CB8AC3E}">
        <p14:creationId xmlns:p14="http://schemas.microsoft.com/office/powerpoint/2010/main" val="1146631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latin typeface="Franklin Gothic Medium" panose="020B0603020102020204" pitchFamily="34" charset="0"/>
              </a:rPr>
              <a:t>COR</a:t>
            </a:r>
            <a:r>
              <a:rPr lang="en-US" altLang="en-US" u="sng" dirty="0">
                <a:latin typeface="Franklin Gothic Medium" panose="020B0603020102020204" pitchFamily="34" charset="0"/>
              </a:rPr>
              <a:t>RELATIOAN</a:t>
            </a:r>
            <a:r>
              <a:rPr lang="en-US" altLang="en-US" dirty="0">
                <a:latin typeface="Franklin Gothic Medium" panose="020B0603020102020204" pitchFamily="34" charset="0"/>
              </a:rPr>
              <a:t>AL RESEARCH</a:t>
            </a:r>
          </a:p>
        </p:txBody>
      </p:sp>
      <p:sp>
        <p:nvSpPr>
          <p:cNvPr id="20483" name="Content Placeholder 2"/>
          <p:cNvSpPr>
            <a:spLocks noGrp="1"/>
          </p:cNvSpPr>
          <p:nvPr>
            <p:ph idx="1"/>
          </p:nvPr>
        </p:nvSpPr>
        <p:spPr>
          <a:xfrm>
            <a:off x="477253" y="1676400"/>
            <a:ext cx="7848600" cy="4724400"/>
          </a:xfrm>
        </p:spPr>
        <p:txBody>
          <a:bodyPr/>
          <a:lstStyle/>
          <a:p>
            <a:pPr marL="0" indent="0"/>
            <a:r>
              <a:rPr lang="en-US" altLang="en-US" dirty="0">
                <a:latin typeface="Franklin Gothic Medium" panose="020B0603020102020204" pitchFamily="34" charset="0"/>
              </a:rPr>
              <a:t> Purpose – to show relationship between two variables.  </a:t>
            </a:r>
          </a:p>
          <a:p>
            <a:pPr marL="0" indent="0"/>
            <a:r>
              <a:rPr lang="en-US" altLang="en-US" dirty="0">
                <a:latin typeface="Franklin Gothic Medium" panose="020B0603020102020204" pitchFamily="34" charset="0"/>
              </a:rPr>
              <a:t>Strength – If you know how they are related you can predict outcomes.</a:t>
            </a:r>
          </a:p>
          <a:p>
            <a:pPr marL="0" indent="0"/>
            <a:r>
              <a:rPr lang="en-US" altLang="en-US" dirty="0">
                <a:latin typeface="Franklin Gothic Medium" panose="020B0603020102020204" pitchFamily="34" charset="0"/>
              </a:rPr>
              <a:t>Weakness – Correlation is not causation.                           </a:t>
            </a:r>
          </a:p>
        </p:txBody>
      </p:sp>
    </p:spTree>
    <p:extLst>
      <p:ext uri="{BB962C8B-B14F-4D97-AF65-F5344CB8AC3E}">
        <p14:creationId xmlns:p14="http://schemas.microsoft.com/office/powerpoint/2010/main" val="3180709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dirty="0">
                <a:latin typeface="Franklin Gothic Medium" panose="020B0603020102020204" pitchFamily="34" charset="0"/>
              </a:rPr>
              <a:t>COR</a:t>
            </a:r>
            <a:r>
              <a:rPr lang="en-US" altLang="en-US" u="sng" dirty="0">
                <a:latin typeface="Franklin Gothic Medium" panose="020B0603020102020204" pitchFamily="34" charset="0"/>
              </a:rPr>
              <a:t>RELATIOAN</a:t>
            </a:r>
            <a:r>
              <a:rPr lang="en-US" altLang="en-US" dirty="0">
                <a:latin typeface="Franklin Gothic Medium" panose="020B0603020102020204" pitchFamily="34" charset="0"/>
              </a:rPr>
              <a:t>AL RESEARCH</a:t>
            </a:r>
            <a:endParaRPr lang="en-US" altLang="en-US" dirty="0"/>
          </a:p>
        </p:txBody>
      </p:sp>
      <p:sp>
        <p:nvSpPr>
          <p:cNvPr id="10243" name="Rectangle 3"/>
          <p:cNvSpPr>
            <a:spLocks noGrp="1" noChangeArrowheads="1"/>
          </p:cNvSpPr>
          <p:nvPr>
            <p:ph idx="1"/>
          </p:nvPr>
        </p:nvSpPr>
        <p:spPr/>
        <p:txBody>
          <a:bodyPr/>
          <a:lstStyle/>
          <a:p>
            <a:pPr eaLnBrk="1" hangingPunct="1"/>
            <a:r>
              <a:rPr lang="en-US" altLang="en-US" dirty="0">
                <a:latin typeface="Franklin Gothic Medium" panose="020B0603020102020204" pitchFamily="34" charset="0"/>
              </a:rPr>
              <a:t>Correlational Research</a:t>
            </a:r>
          </a:p>
          <a:p>
            <a:pPr lvl="1" eaLnBrk="1" hangingPunct="1"/>
            <a:r>
              <a:rPr lang="en-US" altLang="en-US" dirty="0">
                <a:latin typeface="Franklin Gothic Medium" panose="020B0603020102020204" pitchFamily="34" charset="0"/>
              </a:rPr>
              <a:t>Research technique based on the naturally occurring relationship between two or more variables</a:t>
            </a:r>
          </a:p>
          <a:p>
            <a:pPr lvl="1" eaLnBrk="1" hangingPunct="1"/>
            <a:r>
              <a:rPr lang="en-US" altLang="en-US" dirty="0">
                <a:latin typeface="Franklin Gothic Medium" panose="020B0603020102020204" pitchFamily="34" charset="0"/>
              </a:rPr>
              <a:t>Used to make </a:t>
            </a:r>
            <a:r>
              <a:rPr lang="en-US" altLang="en-US" b="1" dirty="0">
                <a:solidFill>
                  <a:srgbClr val="FF3300"/>
                </a:solidFill>
                <a:latin typeface="Franklin Gothic Medium" panose="020B0603020102020204" pitchFamily="34" charset="0"/>
              </a:rPr>
              <a:t>PREDICTIONS</a:t>
            </a:r>
            <a:r>
              <a:rPr lang="en-US" altLang="en-US" dirty="0">
                <a:latin typeface="Franklin Gothic Medium" panose="020B0603020102020204" pitchFamily="34" charset="0"/>
              </a:rPr>
              <a:t>, such as the relation between SAT scores and success at college </a:t>
            </a:r>
          </a:p>
          <a:p>
            <a:pPr lvl="1" eaLnBrk="1" hangingPunct="1"/>
            <a:r>
              <a:rPr lang="en-US" altLang="en-US" dirty="0">
                <a:latin typeface="Franklin Gothic Medium" panose="020B0603020102020204" pitchFamily="34" charset="0"/>
              </a:rPr>
              <a:t>Cannot be used to determine cause and effect</a:t>
            </a:r>
          </a:p>
          <a:p>
            <a:pPr lvl="1" eaLnBrk="1" hangingPunct="1"/>
            <a:r>
              <a:rPr lang="en-US" altLang="en-US" dirty="0">
                <a:latin typeface="Franklin Gothic Medium" panose="020B0603020102020204" pitchFamily="34" charset="0"/>
              </a:rPr>
              <a:t>Asks: Do the two variables vary together? </a:t>
            </a:r>
          </a:p>
        </p:txBody>
      </p:sp>
    </p:spTree>
    <p:extLst>
      <p:ext uri="{BB962C8B-B14F-4D97-AF65-F5344CB8AC3E}">
        <p14:creationId xmlns:p14="http://schemas.microsoft.com/office/powerpoint/2010/main" val="631348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r>
              <a:rPr lang="en-US" altLang="en-US" sz="4000" dirty="0">
                <a:latin typeface="Franklin Gothic Medium" panose="020B0603020102020204" pitchFamily="34" charset="0"/>
              </a:rPr>
              <a:t>START WITH TWO DEPENDENT VARIABLES</a:t>
            </a:r>
          </a:p>
        </p:txBody>
      </p:sp>
      <p:sp>
        <p:nvSpPr>
          <p:cNvPr id="12291" name="Rectangle 3"/>
          <p:cNvSpPr>
            <a:spLocks noGrp="1" noChangeArrowheads="1"/>
          </p:cNvSpPr>
          <p:nvPr>
            <p:ph type="body" idx="1"/>
          </p:nvPr>
        </p:nvSpPr>
        <p:spPr/>
        <p:txBody>
          <a:bodyPr/>
          <a:lstStyle/>
          <a:p>
            <a:pPr marL="685800" indent="-685800">
              <a:lnSpc>
                <a:spcPct val="90000"/>
              </a:lnSpc>
              <a:buFontTx/>
              <a:buAutoNum type="arabicPeriod"/>
            </a:pPr>
            <a:r>
              <a:rPr lang="en-US" altLang="en-US">
                <a:latin typeface="Franklin Gothic Medium" panose="020B0603020102020204" pitchFamily="34" charset="0"/>
              </a:rPr>
              <a:t>DV = Height</a:t>
            </a:r>
            <a:br>
              <a:rPr lang="en-US" altLang="en-US">
                <a:latin typeface="Franklin Gothic Medium" panose="020B0603020102020204" pitchFamily="34" charset="0"/>
              </a:rPr>
            </a:br>
            <a:r>
              <a:rPr lang="en-US" altLang="en-US">
                <a:latin typeface="Franklin Gothic Medium" panose="020B0603020102020204" pitchFamily="34" charset="0"/>
              </a:rPr>
              <a:t>DV = Weight</a:t>
            </a:r>
          </a:p>
          <a:p>
            <a:pPr marL="685800" indent="-685800">
              <a:lnSpc>
                <a:spcPct val="90000"/>
              </a:lnSpc>
              <a:buFontTx/>
              <a:buAutoNum type="arabicPeriod"/>
            </a:pPr>
            <a:r>
              <a:rPr lang="en-US" altLang="en-US">
                <a:latin typeface="Franklin Gothic Medium" panose="020B0603020102020204" pitchFamily="34" charset="0"/>
              </a:rPr>
              <a:t>DV = Golf Score</a:t>
            </a:r>
            <a:br>
              <a:rPr lang="en-US" altLang="en-US">
                <a:latin typeface="Franklin Gothic Medium" panose="020B0603020102020204" pitchFamily="34" charset="0"/>
              </a:rPr>
            </a:br>
            <a:r>
              <a:rPr lang="en-US" altLang="en-US">
                <a:latin typeface="Franklin Gothic Medium" panose="020B0603020102020204" pitchFamily="34" charset="0"/>
              </a:rPr>
              <a:t>DV = </a:t>
            </a:r>
            <a:r>
              <a:rPr lang="en-US" altLang="en-US" sz="2400">
                <a:latin typeface="Franklin Gothic Medium" panose="020B0603020102020204" pitchFamily="34" charset="0"/>
              </a:rPr>
              <a:t>Number of years the person has played golf</a:t>
            </a:r>
          </a:p>
          <a:p>
            <a:pPr marL="685800" indent="-685800">
              <a:lnSpc>
                <a:spcPct val="90000"/>
              </a:lnSpc>
              <a:buFontTx/>
              <a:buAutoNum type="arabicPeriod"/>
            </a:pPr>
            <a:r>
              <a:rPr lang="en-US" altLang="en-US">
                <a:latin typeface="Franklin Gothic Medium" panose="020B0603020102020204" pitchFamily="34" charset="0"/>
              </a:rPr>
              <a:t>DV = IQ scores</a:t>
            </a:r>
          </a:p>
          <a:p>
            <a:pPr marL="685800" indent="-685800">
              <a:lnSpc>
                <a:spcPct val="90000"/>
              </a:lnSpc>
              <a:buFontTx/>
              <a:buNone/>
            </a:pPr>
            <a:r>
              <a:rPr lang="en-US" altLang="en-US">
                <a:latin typeface="Franklin Gothic Medium" panose="020B0603020102020204" pitchFamily="34" charset="0"/>
              </a:rPr>
              <a:t>	DV = Size of your big toe</a:t>
            </a:r>
          </a:p>
          <a:p>
            <a:pPr marL="685800" indent="-685800">
              <a:lnSpc>
                <a:spcPct val="90000"/>
              </a:lnSpc>
              <a:buFontTx/>
              <a:buAutoNum type="arabicPeriod" startAt="4"/>
            </a:pPr>
            <a:r>
              <a:rPr lang="en-US" altLang="en-US">
                <a:latin typeface="Franklin Gothic Medium" panose="020B0603020102020204" pitchFamily="34" charset="0"/>
              </a:rPr>
              <a:t>DV = Salary</a:t>
            </a:r>
          </a:p>
          <a:p>
            <a:pPr marL="685800" indent="-685800">
              <a:lnSpc>
                <a:spcPct val="90000"/>
              </a:lnSpc>
              <a:buFontTx/>
              <a:buNone/>
            </a:pPr>
            <a:r>
              <a:rPr lang="en-US" altLang="en-US">
                <a:latin typeface="Franklin Gothic Medium" panose="020B0603020102020204" pitchFamily="34" charset="0"/>
              </a:rPr>
              <a:t>	DV = Happiness</a:t>
            </a:r>
          </a:p>
        </p:txBody>
      </p:sp>
    </p:spTree>
    <p:extLst>
      <p:ext uri="{BB962C8B-B14F-4D97-AF65-F5344CB8AC3E}">
        <p14:creationId xmlns:p14="http://schemas.microsoft.com/office/powerpoint/2010/main" val="1008233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6389" name="Picture 5" descr="https://lh3.googleusercontent.com/phzSY51VKqUilIu0g2T8pOSACaSi3rs3RMaShcWmMS3WrxGJCOgezyUqmzaNPxsNxiEk5F-E10aIme2m_egetzwaGF_kkHalOCPH3RAX5Rpo"/>
          <p:cNvPicPr>
            <a:picLocks noChangeAspect="1" noChangeArrowheads="1"/>
          </p:cNvPicPr>
          <p:nvPr/>
        </p:nvPicPr>
        <p:blipFill>
          <a:blip r:embed="rId3" cstate="print"/>
          <a:srcRect/>
          <a:stretch>
            <a:fillRect/>
          </a:stretch>
        </p:blipFill>
        <p:spPr bwMode="auto">
          <a:xfrm>
            <a:off x="0" y="-7380"/>
            <a:ext cx="9144000" cy="686538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r>
              <a:rPr lang="en-US" altLang="en-US" dirty="0">
                <a:latin typeface="Franklin Gothic Medium" panose="020B0603020102020204" pitchFamily="34" charset="0"/>
              </a:rPr>
              <a:t>DO THE VARIABLES VARY TOGETHER?</a:t>
            </a:r>
          </a:p>
        </p:txBody>
      </p:sp>
      <p:sp>
        <p:nvSpPr>
          <p:cNvPr id="13315" name="Rectangle 3"/>
          <p:cNvSpPr>
            <a:spLocks noGrp="1" noChangeArrowheads="1"/>
          </p:cNvSpPr>
          <p:nvPr>
            <p:ph type="body" idx="1"/>
          </p:nvPr>
        </p:nvSpPr>
        <p:spPr/>
        <p:txBody>
          <a:bodyPr/>
          <a:lstStyle/>
          <a:p>
            <a:r>
              <a:rPr lang="en-US" altLang="en-US">
                <a:latin typeface="Franklin Gothic Medium" panose="020B0603020102020204" pitchFamily="34" charset="0"/>
              </a:rPr>
              <a:t>Are the numbers which represent height somehow related to (vary with) the numbers which represent weight?</a:t>
            </a:r>
          </a:p>
          <a:p>
            <a:r>
              <a:rPr lang="en-US" altLang="en-US">
                <a:latin typeface="Franklin Gothic Medium" panose="020B0603020102020204" pitchFamily="34" charset="0"/>
              </a:rPr>
              <a:t>Does a person’s golf score vary with years of practice?</a:t>
            </a:r>
          </a:p>
          <a:p>
            <a:r>
              <a:rPr lang="en-US" altLang="en-US">
                <a:latin typeface="Franklin Gothic Medium" panose="020B0603020102020204" pitchFamily="34" charset="0"/>
              </a:rPr>
              <a:t>Does IQ vary with big toe length?</a:t>
            </a:r>
          </a:p>
          <a:p>
            <a:r>
              <a:rPr lang="en-US" altLang="en-US">
                <a:latin typeface="Franklin Gothic Medium" panose="020B0603020102020204" pitchFamily="34" charset="0"/>
              </a:rPr>
              <a:t>Does happiness vary with salary?</a:t>
            </a:r>
          </a:p>
        </p:txBody>
      </p:sp>
    </p:spTree>
    <p:extLst>
      <p:ext uri="{BB962C8B-B14F-4D97-AF65-F5344CB8AC3E}">
        <p14:creationId xmlns:p14="http://schemas.microsoft.com/office/powerpoint/2010/main" val="2442966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r>
              <a:rPr lang="en-US" altLang="en-US" dirty="0">
                <a:latin typeface="Franklin Gothic Medium" panose="020B0603020102020204" pitchFamily="34" charset="0"/>
              </a:rPr>
              <a:t>CREATE OPERATIONAL DEFINITIONS</a:t>
            </a:r>
          </a:p>
        </p:txBody>
      </p:sp>
      <p:sp>
        <p:nvSpPr>
          <p:cNvPr id="14339" name="Rectangle 3"/>
          <p:cNvSpPr>
            <a:spLocks noGrp="1" noChangeArrowheads="1"/>
          </p:cNvSpPr>
          <p:nvPr>
            <p:ph idx="1"/>
          </p:nvPr>
        </p:nvSpPr>
        <p:spPr/>
        <p:txBody>
          <a:bodyPr/>
          <a:lstStyle/>
          <a:p>
            <a:r>
              <a:rPr lang="en-US" altLang="en-US">
                <a:solidFill>
                  <a:srgbClr val="000000"/>
                </a:solidFill>
                <a:latin typeface="Franklin Gothic Medium" panose="020B0603020102020204" pitchFamily="34" charset="0"/>
              </a:rPr>
              <a:t>An exact description of how to derive a value for a characteristic you are measuring. It includes a precise definition of the characteristic and how, specifically, data collectors are to measure the characteristic.</a:t>
            </a:r>
          </a:p>
          <a:p>
            <a:r>
              <a:rPr lang="en-US" altLang="en-US">
                <a:solidFill>
                  <a:srgbClr val="000000"/>
                </a:solidFill>
                <a:latin typeface="Franklin Gothic Medium" panose="020B0603020102020204" pitchFamily="34" charset="0"/>
              </a:rPr>
              <a:t>It is a way to get a number from one of your variables.</a:t>
            </a:r>
          </a:p>
        </p:txBody>
      </p:sp>
    </p:spTree>
    <p:extLst>
      <p:ext uri="{BB962C8B-B14F-4D97-AF65-F5344CB8AC3E}">
        <p14:creationId xmlns:p14="http://schemas.microsoft.com/office/powerpoint/2010/main" val="27857133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r>
              <a:rPr lang="en-US" altLang="en-US" dirty="0">
                <a:latin typeface="Franklin Gothic Medium" panose="020B0603020102020204" pitchFamily="34" charset="0"/>
              </a:rPr>
              <a:t>OPERATIONAL DEFINITIONS IN </a:t>
            </a:r>
            <a:r>
              <a:rPr lang="en-US" altLang="en-US" dirty="0">
                <a:solidFill>
                  <a:srgbClr val="92D050"/>
                </a:solidFill>
                <a:latin typeface="Franklin Gothic Medium" panose="020B0603020102020204" pitchFamily="34" charset="0"/>
              </a:rPr>
              <a:t>GREEN</a:t>
            </a:r>
          </a:p>
        </p:txBody>
      </p:sp>
      <p:sp>
        <p:nvSpPr>
          <p:cNvPr id="16387" name="Rectangle 3"/>
          <p:cNvSpPr>
            <a:spLocks noGrp="1" noChangeArrowheads="1"/>
          </p:cNvSpPr>
          <p:nvPr>
            <p:ph type="body" idx="1"/>
          </p:nvPr>
        </p:nvSpPr>
        <p:spPr/>
        <p:txBody>
          <a:bodyPr/>
          <a:lstStyle/>
          <a:p>
            <a:pPr marL="685800" indent="-685800">
              <a:buFontTx/>
              <a:buAutoNum type="arabicPeriod"/>
            </a:pPr>
            <a:r>
              <a:rPr lang="en-US" altLang="en-US" sz="3200" dirty="0">
                <a:latin typeface="Franklin Gothic Medium" panose="020B0603020102020204" pitchFamily="34" charset="0"/>
              </a:rPr>
              <a:t>DV = Height </a:t>
            </a:r>
            <a:r>
              <a:rPr lang="en-US" altLang="en-US" sz="3200" dirty="0">
                <a:solidFill>
                  <a:srgbClr val="92D050"/>
                </a:solidFill>
                <a:latin typeface="Franklin Gothic Medium" panose="020B0603020102020204" pitchFamily="34" charset="0"/>
              </a:rPr>
              <a:t>(in inches without shoes)</a:t>
            </a:r>
          </a:p>
          <a:p>
            <a:pPr marL="685800" indent="-685800">
              <a:buFontTx/>
              <a:buAutoNum type="arabicPeriod"/>
            </a:pPr>
            <a:r>
              <a:rPr lang="en-US" altLang="en-US" sz="3200" dirty="0">
                <a:latin typeface="Franklin Gothic Medium" panose="020B0603020102020204" pitchFamily="34" charset="0"/>
              </a:rPr>
              <a:t>DV = Weight </a:t>
            </a:r>
            <a:r>
              <a:rPr lang="en-US" altLang="en-US" sz="3200" dirty="0">
                <a:solidFill>
                  <a:srgbClr val="92D050"/>
                </a:solidFill>
                <a:latin typeface="Franklin Gothic Medium" panose="020B0603020102020204" pitchFamily="34" charset="0"/>
              </a:rPr>
              <a:t>(in </a:t>
            </a:r>
            <a:r>
              <a:rPr lang="en-US" altLang="en-US" sz="3200" dirty="0" err="1">
                <a:solidFill>
                  <a:srgbClr val="92D050"/>
                </a:solidFill>
                <a:latin typeface="Franklin Gothic Medium" panose="020B0603020102020204" pitchFamily="34" charset="0"/>
              </a:rPr>
              <a:t>lbs</a:t>
            </a:r>
            <a:r>
              <a:rPr lang="en-US" altLang="en-US" sz="3200" dirty="0">
                <a:solidFill>
                  <a:srgbClr val="92D050"/>
                </a:solidFill>
                <a:latin typeface="Franklin Gothic Medium" panose="020B0603020102020204" pitchFamily="34" charset="0"/>
              </a:rPr>
              <a:t> without clothes)</a:t>
            </a:r>
          </a:p>
          <a:p>
            <a:pPr marL="685800" indent="-685800">
              <a:buFontTx/>
              <a:buAutoNum type="arabicPeriod"/>
            </a:pPr>
            <a:r>
              <a:rPr lang="en-US" altLang="en-US" sz="3200" dirty="0">
                <a:latin typeface="Franklin Gothic Medium" panose="020B0603020102020204" pitchFamily="34" charset="0"/>
              </a:rPr>
              <a:t>DV = Golf Score </a:t>
            </a:r>
            <a:r>
              <a:rPr lang="en-US" altLang="en-US" sz="2400" dirty="0">
                <a:solidFill>
                  <a:srgbClr val="92D050"/>
                </a:solidFill>
                <a:latin typeface="Franklin Gothic Medium" panose="020B0603020102020204" pitchFamily="34" charset="0"/>
              </a:rPr>
              <a:t>(on golf course x)</a:t>
            </a:r>
            <a:br>
              <a:rPr lang="en-US" altLang="en-US" sz="3200" dirty="0">
                <a:latin typeface="Franklin Gothic Medium" panose="020B0603020102020204" pitchFamily="34" charset="0"/>
              </a:rPr>
            </a:br>
            <a:r>
              <a:rPr lang="en-US" altLang="en-US" sz="3200" dirty="0">
                <a:latin typeface="Franklin Gothic Medium" panose="020B0603020102020204" pitchFamily="34" charset="0"/>
              </a:rPr>
              <a:t>DV = </a:t>
            </a:r>
            <a:r>
              <a:rPr lang="en-US" altLang="en-US" sz="2000" dirty="0">
                <a:latin typeface="Franklin Gothic Medium" panose="020B0603020102020204" pitchFamily="34" charset="0"/>
              </a:rPr>
              <a:t>Number of years the person has played golf</a:t>
            </a:r>
          </a:p>
          <a:p>
            <a:pPr marL="685800" indent="-685800">
              <a:buFontTx/>
              <a:buAutoNum type="arabicPeriod"/>
            </a:pPr>
            <a:r>
              <a:rPr lang="en-US" altLang="en-US" sz="3200" dirty="0">
                <a:latin typeface="Franklin Gothic Medium" panose="020B0603020102020204" pitchFamily="34" charset="0"/>
              </a:rPr>
              <a:t>DV = IQ scores </a:t>
            </a:r>
            <a:r>
              <a:rPr lang="en-US" altLang="en-US" sz="2400" dirty="0">
                <a:solidFill>
                  <a:srgbClr val="92D050"/>
                </a:solidFill>
                <a:latin typeface="Franklin Gothic Medium" panose="020B0603020102020204" pitchFamily="34" charset="0"/>
              </a:rPr>
              <a:t>(from the WAIS test)</a:t>
            </a:r>
          </a:p>
          <a:p>
            <a:pPr marL="685800" indent="-685800">
              <a:buFontTx/>
              <a:buNone/>
            </a:pPr>
            <a:r>
              <a:rPr lang="en-US" altLang="en-US" sz="3200" dirty="0">
                <a:latin typeface="Franklin Gothic Medium" panose="020B0603020102020204" pitchFamily="34" charset="0"/>
              </a:rPr>
              <a:t>	DV = Size of your big toe </a:t>
            </a:r>
            <a:r>
              <a:rPr lang="en-US" altLang="en-US" sz="1400" dirty="0">
                <a:solidFill>
                  <a:srgbClr val="92D050"/>
                </a:solidFill>
                <a:latin typeface="Franklin Gothic Medium" panose="020B0603020102020204" pitchFamily="34" charset="0"/>
              </a:rPr>
              <a:t>(in mm from top of joint to top of toe)</a:t>
            </a:r>
          </a:p>
          <a:p>
            <a:pPr marL="685800" indent="-685800">
              <a:buFontTx/>
              <a:buAutoNum type="arabicPeriod" startAt="4"/>
            </a:pPr>
            <a:r>
              <a:rPr lang="en-US" altLang="en-US" sz="3200" dirty="0">
                <a:latin typeface="Franklin Gothic Medium" panose="020B0603020102020204" pitchFamily="34" charset="0"/>
              </a:rPr>
              <a:t>DV = Salary </a:t>
            </a:r>
            <a:r>
              <a:rPr lang="en-US" altLang="en-US" sz="2000" dirty="0">
                <a:solidFill>
                  <a:srgbClr val="92D050"/>
                </a:solidFill>
                <a:latin typeface="Franklin Gothic Medium" panose="020B0603020102020204" pitchFamily="34" charset="0"/>
              </a:rPr>
              <a:t>(annual salary including bonuses and benefits)</a:t>
            </a:r>
          </a:p>
          <a:p>
            <a:pPr marL="685800" indent="-685800">
              <a:buFontTx/>
              <a:buNone/>
            </a:pPr>
            <a:r>
              <a:rPr lang="en-US" altLang="en-US" sz="3200" dirty="0">
                <a:latin typeface="Franklin Gothic Medium" panose="020B0603020102020204" pitchFamily="34" charset="0"/>
              </a:rPr>
              <a:t>	DV = Happiness </a:t>
            </a:r>
            <a:r>
              <a:rPr lang="en-US" altLang="en-US" sz="3200" dirty="0">
                <a:solidFill>
                  <a:srgbClr val="92D050"/>
                </a:solidFill>
                <a:latin typeface="Franklin Gothic Medium" panose="020B0603020102020204" pitchFamily="34" charset="0"/>
              </a:rPr>
              <a:t>(???)</a:t>
            </a:r>
          </a:p>
        </p:txBody>
      </p:sp>
    </p:spTree>
    <p:extLst>
      <p:ext uri="{BB962C8B-B14F-4D97-AF65-F5344CB8AC3E}">
        <p14:creationId xmlns:p14="http://schemas.microsoft.com/office/powerpoint/2010/main" val="39235313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3831742" y="3657600"/>
            <a:ext cx="22536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000">
                <a:latin typeface="Franklin Gothic Medium" panose="020B0603020102020204" pitchFamily="34" charset="0"/>
              </a:rPr>
              <a:t>Perfect positive</a:t>
            </a:r>
          </a:p>
          <a:p>
            <a:pPr algn="ctr">
              <a:spcBef>
                <a:spcPct val="0"/>
              </a:spcBef>
              <a:buFontTx/>
              <a:buNone/>
            </a:pPr>
            <a:r>
              <a:rPr lang="en-US" altLang="en-US" sz="2000">
                <a:latin typeface="Franklin Gothic Medium" panose="020B0603020102020204" pitchFamily="34" charset="0"/>
              </a:rPr>
              <a:t>correlation (+1.00)</a:t>
            </a:r>
          </a:p>
        </p:txBody>
      </p:sp>
      <p:grpSp>
        <p:nvGrpSpPr>
          <p:cNvPr id="20483" name="Group 3"/>
          <p:cNvGrpSpPr>
            <a:grpSpLocks noChangeAspect="1"/>
          </p:cNvGrpSpPr>
          <p:nvPr/>
        </p:nvGrpSpPr>
        <p:grpSpPr bwMode="auto">
          <a:xfrm>
            <a:off x="3733800" y="1371600"/>
            <a:ext cx="2667000" cy="2286000"/>
            <a:chOff x="2040" y="1008"/>
            <a:chExt cx="1680" cy="1200"/>
          </a:xfrm>
        </p:grpSpPr>
        <p:grpSp>
          <p:nvGrpSpPr>
            <p:cNvPr id="20486" name="Group 4"/>
            <p:cNvGrpSpPr>
              <a:grpSpLocks noChangeAspect="1"/>
            </p:cNvGrpSpPr>
            <p:nvPr/>
          </p:nvGrpSpPr>
          <p:grpSpPr bwMode="auto">
            <a:xfrm>
              <a:off x="2040" y="1008"/>
              <a:ext cx="1680" cy="1200"/>
              <a:chOff x="336" y="1776"/>
              <a:chExt cx="1680" cy="1200"/>
            </a:xfrm>
          </p:grpSpPr>
          <p:sp>
            <p:nvSpPr>
              <p:cNvPr id="20488" name="Rectangle 5"/>
              <p:cNvSpPr>
                <a:spLocks noChangeAspect="1" noChangeArrowheads="1"/>
              </p:cNvSpPr>
              <p:nvPr/>
            </p:nvSpPr>
            <p:spPr bwMode="auto">
              <a:xfrm>
                <a:off x="432" y="1776"/>
                <a:ext cx="1584" cy="1104"/>
              </a:xfrm>
              <a:prstGeom prst="rect">
                <a:avLst/>
              </a:prstGeom>
              <a:solidFill>
                <a:srgbClr val="FFE5B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Franklin Gothic Medium" panose="020B0603020102020204" pitchFamily="34" charset="0"/>
                </a:endParaRPr>
              </a:p>
            </p:txBody>
          </p:sp>
          <p:sp>
            <p:nvSpPr>
              <p:cNvPr id="20489" name="Line 6"/>
              <p:cNvSpPr>
                <a:spLocks noChangeAspect="1" noChangeShapeType="1"/>
              </p:cNvSpPr>
              <p:nvPr/>
            </p:nvSpPr>
            <p:spPr bwMode="auto">
              <a:xfrm>
                <a:off x="432" y="1776"/>
                <a:ext cx="0" cy="110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Franklin Gothic Medium" panose="020B0603020102020204" pitchFamily="34" charset="0"/>
                </a:endParaRPr>
              </a:p>
            </p:txBody>
          </p:sp>
          <p:sp>
            <p:nvSpPr>
              <p:cNvPr id="20490" name="Line 7"/>
              <p:cNvSpPr>
                <a:spLocks noChangeAspect="1" noChangeShapeType="1"/>
              </p:cNvSpPr>
              <p:nvPr/>
            </p:nvSpPr>
            <p:spPr bwMode="auto">
              <a:xfrm>
                <a:off x="432" y="2880"/>
                <a:ext cx="158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Franklin Gothic Medium" panose="020B0603020102020204" pitchFamily="34" charset="0"/>
                </a:endParaRPr>
              </a:p>
            </p:txBody>
          </p:sp>
          <p:sp>
            <p:nvSpPr>
              <p:cNvPr id="20491" name="Line 8"/>
              <p:cNvSpPr>
                <a:spLocks noChangeAspect="1" noChangeShapeType="1"/>
              </p:cNvSpPr>
              <p:nvPr/>
            </p:nvSpPr>
            <p:spPr bwMode="auto">
              <a:xfrm flipV="1">
                <a:off x="336" y="1776"/>
                <a:ext cx="0" cy="1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Franklin Gothic Medium" panose="020B0603020102020204" pitchFamily="34" charset="0"/>
                </a:endParaRPr>
              </a:p>
            </p:txBody>
          </p:sp>
          <p:sp>
            <p:nvSpPr>
              <p:cNvPr id="20492" name="Line 9"/>
              <p:cNvSpPr>
                <a:spLocks noChangeAspect="1" noChangeShapeType="1"/>
              </p:cNvSpPr>
              <p:nvPr/>
            </p:nvSpPr>
            <p:spPr bwMode="auto">
              <a:xfrm>
                <a:off x="336" y="2976"/>
                <a:ext cx="168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Franklin Gothic Medium" panose="020B0603020102020204" pitchFamily="34" charset="0"/>
                </a:endParaRPr>
              </a:p>
            </p:txBody>
          </p:sp>
        </p:grpSp>
        <p:sp>
          <p:nvSpPr>
            <p:cNvPr id="20487" name="Line 10"/>
            <p:cNvSpPr>
              <a:spLocks noChangeAspect="1" noChangeShapeType="1"/>
            </p:cNvSpPr>
            <p:nvPr/>
          </p:nvSpPr>
          <p:spPr bwMode="auto">
            <a:xfrm flipV="1">
              <a:off x="2136" y="1008"/>
              <a:ext cx="1296" cy="1104"/>
            </a:xfrm>
            <a:prstGeom prst="line">
              <a:avLst/>
            </a:prstGeom>
            <a:noFill/>
            <a:ln w="57150">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latin typeface="Franklin Gothic Medium" panose="020B0603020102020204" pitchFamily="34" charset="0"/>
              </a:endParaRPr>
            </a:p>
          </p:txBody>
        </p:sp>
      </p:grpSp>
      <p:sp>
        <p:nvSpPr>
          <p:cNvPr id="20484" name="Text Box 11"/>
          <p:cNvSpPr txBox="1">
            <a:spLocks noChangeArrowheads="1"/>
          </p:cNvSpPr>
          <p:nvPr/>
        </p:nvSpPr>
        <p:spPr bwMode="auto">
          <a:xfrm>
            <a:off x="1295400" y="4343400"/>
            <a:ext cx="78486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 typeface="Wingdings" panose="05000000000000000000" pitchFamily="2" charset="2"/>
              <a:buNone/>
            </a:pPr>
            <a:r>
              <a:rPr lang="en-US" altLang="en-US" sz="2800">
                <a:solidFill>
                  <a:srgbClr val="0000FF"/>
                </a:solidFill>
                <a:latin typeface="Franklin Gothic Medium" panose="020B0603020102020204" pitchFamily="34" charset="0"/>
              </a:rPr>
              <a:t>Scatterplot</a:t>
            </a:r>
            <a:r>
              <a:rPr lang="en-US" altLang="en-US" sz="2800">
                <a:solidFill>
                  <a:srgbClr val="6600CC"/>
                </a:solidFill>
                <a:latin typeface="Franklin Gothic Medium" panose="020B0603020102020204" pitchFamily="34" charset="0"/>
              </a:rPr>
              <a:t> </a:t>
            </a:r>
            <a:r>
              <a:rPr lang="en-US" altLang="en-US" sz="2800">
                <a:latin typeface="Franklin Gothic Medium" panose="020B0603020102020204" pitchFamily="34" charset="0"/>
              </a:rPr>
              <a:t>is a graph that comprises of points generated by values of two variables. </a:t>
            </a:r>
          </a:p>
          <a:p>
            <a:pPr algn="ctr" eaLnBrk="1" hangingPunct="1">
              <a:buFont typeface="Wingdings" panose="05000000000000000000" pitchFamily="2" charset="2"/>
              <a:buNone/>
            </a:pPr>
            <a:r>
              <a:rPr lang="en-US" altLang="en-US" sz="2800">
                <a:latin typeface="Franklin Gothic Medium" panose="020B0603020102020204" pitchFamily="34" charset="0"/>
              </a:rPr>
              <a:t>The slope of points depicts the direction, </a:t>
            </a:r>
          </a:p>
          <a:p>
            <a:pPr algn="ctr" eaLnBrk="1" hangingPunct="1">
              <a:buFont typeface="Wingdings" panose="05000000000000000000" pitchFamily="2" charset="2"/>
              <a:buNone/>
            </a:pPr>
            <a:r>
              <a:rPr lang="en-US" altLang="en-US" sz="2800">
                <a:latin typeface="Franklin Gothic Medium" panose="020B0603020102020204" pitchFamily="34" charset="0"/>
              </a:rPr>
              <a:t>The amount of scatter shows the strength of relationship. </a:t>
            </a:r>
          </a:p>
        </p:txBody>
      </p:sp>
      <p:sp>
        <p:nvSpPr>
          <p:cNvPr id="20485" name="Rectangle 12"/>
          <p:cNvSpPr>
            <a:spLocks noGrp="1" noChangeArrowheads="1"/>
          </p:cNvSpPr>
          <p:nvPr>
            <p:ph type="title" idx="4294967295"/>
          </p:nvPr>
        </p:nvSpPr>
        <p:spPr>
          <a:xfrm>
            <a:off x="1295400" y="228600"/>
            <a:ext cx="7162800" cy="1143000"/>
          </a:xfrm>
        </p:spPr>
        <p:txBody>
          <a:bodyPr/>
          <a:lstStyle/>
          <a:p>
            <a:pPr eaLnBrk="1" hangingPunct="1"/>
            <a:r>
              <a:rPr lang="en-US" altLang="en-US" sz="4000" dirty="0">
                <a:latin typeface="Franklin Gothic Medium" panose="020B0603020102020204" pitchFamily="34" charset="0"/>
              </a:rPr>
              <a:t>SCATTERPLOTS</a:t>
            </a:r>
          </a:p>
        </p:txBody>
      </p:sp>
    </p:spTree>
    <p:extLst>
      <p:ext uri="{BB962C8B-B14F-4D97-AF65-F5344CB8AC3E}">
        <p14:creationId xmlns:p14="http://schemas.microsoft.com/office/powerpoint/2010/main" val="30832837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pPr eaLnBrk="1" hangingPunct="1"/>
            <a:r>
              <a:rPr lang="en-US" altLang="en-US" sz="4000">
                <a:solidFill>
                  <a:schemeClr val="tx1"/>
                </a:solidFill>
                <a:latin typeface="Franklin Gothic Medium" panose="020B0603020102020204" pitchFamily="34" charset="0"/>
              </a:rPr>
              <a:t>Correlation Coefficient (r=)</a:t>
            </a:r>
          </a:p>
        </p:txBody>
      </p:sp>
      <p:sp>
        <p:nvSpPr>
          <p:cNvPr id="24579" name="Rectangle 3"/>
          <p:cNvSpPr>
            <a:spLocks noChangeArrowheads="1"/>
          </p:cNvSpPr>
          <p:nvPr/>
        </p:nvSpPr>
        <p:spPr bwMode="auto">
          <a:xfrm>
            <a:off x="1295400" y="1447800"/>
            <a:ext cx="7848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80000"/>
              </a:lnSpc>
              <a:buFont typeface="Wingdings" panose="05000000000000000000" pitchFamily="2" charset="2"/>
              <a:buNone/>
            </a:pPr>
            <a:r>
              <a:rPr lang="en-US" altLang="en-US" sz="3200">
                <a:latin typeface="Franklin Gothic Medium" panose="020B0603020102020204" pitchFamily="34" charset="0"/>
              </a:rPr>
              <a:t>When one trait or behavior varies with another, we say the two correlate.</a:t>
            </a:r>
          </a:p>
        </p:txBody>
      </p:sp>
      <p:grpSp>
        <p:nvGrpSpPr>
          <p:cNvPr id="24580" name="Group 4"/>
          <p:cNvGrpSpPr>
            <a:grpSpLocks/>
          </p:cNvGrpSpPr>
          <p:nvPr/>
        </p:nvGrpSpPr>
        <p:grpSpPr bwMode="auto">
          <a:xfrm>
            <a:off x="1752600" y="3962400"/>
            <a:ext cx="2514600" cy="1143000"/>
            <a:chOff x="240" y="2640"/>
            <a:chExt cx="1584" cy="720"/>
          </a:xfrm>
        </p:grpSpPr>
        <p:sp>
          <p:nvSpPr>
            <p:cNvPr id="24594" name="Rectangle 5"/>
            <p:cNvSpPr>
              <a:spLocks noChangeArrowheads="1"/>
            </p:cNvSpPr>
            <p:nvPr/>
          </p:nvSpPr>
          <p:spPr bwMode="auto">
            <a:xfrm>
              <a:off x="240" y="2640"/>
              <a:ext cx="1584" cy="7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b="1">
                  <a:latin typeface="Franklin Gothic Medium" panose="020B0603020102020204" pitchFamily="34" charset="0"/>
                </a:rPr>
                <a:t>Correlation </a:t>
              </a:r>
            </a:p>
            <a:p>
              <a:pPr algn="ctr">
                <a:spcBef>
                  <a:spcPct val="0"/>
                </a:spcBef>
                <a:buFontTx/>
                <a:buNone/>
              </a:pPr>
              <a:r>
                <a:rPr lang="en-US" altLang="en-US" sz="1800" b="1">
                  <a:latin typeface="Franklin Gothic Medium" panose="020B0603020102020204" pitchFamily="34" charset="0"/>
                </a:rPr>
                <a:t>coefficient</a:t>
              </a:r>
            </a:p>
          </p:txBody>
        </p:sp>
        <p:sp>
          <p:nvSpPr>
            <p:cNvPr id="24595" name="Line 6"/>
            <p:cNvSpPr>
              <a:spLocks noChangeShapeType="1"/>
            </p:cNvSpPr>
            <p:nvPr/>
          </p:nvSpPr>
          <p:spPr bwMode="auto">
            <a:xfrm>
              <a:off x="240" y="2640"/>
              <a:ext cx="1584" cy="0"/>
            </a:xfrm>
            <a:prstGeom prst="line">
              <a:avLst/>
            </a:prstGeom>
            <a:noFill/>
            <a:ln w="57150">
              <a:solidFill>
                <a:srgbClr val="3399FF"/>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Franklin Gothic Medium" panose="020B0603020102020204" pitchFamily="34" charset="0"/>
              </a:endParaRPr>
            </a:p>
          </p:txBody>
        </p:sp>
      </p:grpSp>
      <p:grpSp>
        <p:nvGrpSpPr>
          <p:cNvPr id="3" name="Group 7"/>
          <p:cNvGrpSpPr>
            <a:grpSpLocks/>
          </p:cNvGrpSpPr>
          <p:nvPr/>
        </p:nvGrpSpPr>
        <p:grpSpPr bwMode="auto">
          <a:xfrm>
            <a:off x="5140325" y="5486400"/>
            <a:ext cx="2667000" cy="1143000"/>
            <a:chOff x="3168" y="1920"/>
            <a:chExt cx="1680" cy="720"/>
          </a:xfrm>
        </p:grpSpPr>
        <p:sp>
          <p:nvSpPr>
            <p:cNvPr id="24592" name="Rectangle 8"/>
            <p:cNvSpPr>
              <a:spLocks noChangeArrowheads="1"/>
            </p:cNvSpPr>
            <p:nvPr/>
          </p:nvSpPr>
          <p:spPr bwMode="auto">
            <a:xfrm>
              <a:off x="3168" y="1920"/>
              <a:ext cx="1680" cy="720"/>
            </a:xfrm>
            <a:prstGeom prst="rect">
              <a:avLst/>
            </a:prstGeom>
            <a:solidFill>
              <a:srgbClr val="FFE5B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b="1">
                  <a:latin typeface="Franklin Gothic Medium" panose="020B0603020102020204" pitchFamily="34" charset="0"/>
                </a:rPr>
                <a:t>Indicates direction</a:t>
              </a:r>
            </a:p>
            <a:p>
              <a:pPr algn="ctr">
                <a:spcBef>
                  <a:spcPct val="0"/>
                </a:spcBef>
                <a:buFontTx/>
                <a:buNone/>
              </a:pPr>
              <a:r>
                <a:rPr lang="en-US" altLang="en-US" sz="1800" b="1">
                  <a:latin typeface="Franklin Gothic Medium" panose="020B0603020102020204" pitchFamily="34" charset="0"/>
                </a:rPr>
                <a:t>of relationship</a:t>
              </a:r>
            </a:p>
            <a:p>
              <a:pPr algn="ctr">
                <a:spcBef>
                  <a:spcPct val="0"/>
                </a:spcBef>
                <a:buFontTx/>
                <a:buNone/>
              </a:pPr>
              <a:r>
                <a:rPr lang="en-US" altLang="en-US" sz="1800" b="1">
                  <a:latin typeface="Franklin Gothic Medium" panose="020B0603020102020204" pitchFamily="34" charset="0"/>
                </a:rPr>
                <a:t>(positive or negative)</a:t>
              </a:r>
            </a:p>
          </p:txBody>
        </p:sp>
        <p:sp>
          <p:nvSpPr>
            <p:cNvPr id="24593" name="Line 9"/>
            <p:cNvSpPr>
              <a:spLocks noChangeShapeType="1"/>
            </p:cNvSpPr>
            <p:nvPr/>
          </p:nvSpPr>
          <p:spPr bwMode="auto">
            <a:xfrm>
              <a:off x="3168" y="1920"/>
              <a:ext cx="1680" cy="0"/>
            </a:xfrm>
            <a:prstGeom prst="line">
              <a:avLst/>
            </a:prstGeom>
            <a:noFill/>
            <a:ln w="57150">
              <a:solidFill>
                <a:srgbClr val="3399FF"/>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Franklin Gothic Medium" panose="020B0603020102020204" pitchFamily="34" charset="0"/>
              </a:endParaRPr>
            </a:p>
          </p:txBody>
        </p:sp>
      </p:grpSp>
      <p:grpSp>
        <p:nvGrpSpPr>
          <p:cNvPr id="4" name="Group 10"/>
          <p:cNvGrpSpPr>
            <a:grpSpLocks/>
          </p:cNvGrpSpPr>
          <p:nvPr/>
        </p:nvGrpSpPr>
        <p:grpSpPr bwMode="auto">
          <a:xfrm>
            <a:off x="5715000" y="2667000"/>
            <a:ext cx="2667000" cy="1143000"/>
            <a:chOff x="3168" y="3360"/>
            <a:chExt cx="1680" cy="720"/>
          </a:xfrm>
        </p:grpSpPr>
        <p:sp>
          <p:nvSpPr>
            <p:cNvPr id="24590" name="Rectangle 11"/>
            <p:cNvSpPr>
              <a:spLocks noChangeArrowheads="1"/>
            </p:cNvSpPr>
            <p:nvPr/>
          </p:nvSpPr>
          <p:spPr bwMode="auto">
            <a:xfrm>
              <a:off x="3168" y="3360"/>
              <a:ext cx="1680" cy="720"/>
            </a:xfrm>
            <a:prstGeom prst="rect">
              <a:avLst/>
            </a:prstGeom>
            <a:solidFill>
              <a:srgbClr val="FFE5B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b="1">
                  <a:latin typeface="Franklin Gothic Medium" panose="020B0603020102020204" pitchFamily="34" charset="0"/>
                </a:rPr>
                <a:t>Indicates strength</a:t>
              </a:r>
            </a:p>
            <a:p>
              <a:pPr algn="ctr">
                <a:spcBef>
                  <a:spcPct val="0"/>
                </a:spcBef>
                <a:buFontTx/>
                <a:buNone/>
              </a:pPr>
              <a:r>
                <a:rPr lang="en-US" altLang="en-US" sz="1800" b="1">
                  <a:latin typeface="Franklin Gothic Medium" panose="020B0603020102020204" pitchFamily="34" charset="0"/>
                </a:rPr>
                <a:t>of relationship</a:t>
              </a:r>
            </a:p>
            <a:p>
              <a:pPr algn="ctr">
                <a:spcBef>
                  <a:spcPct val="0"/>
                </a:spcBef>
                <a:buFontTx/>
                <a:buNone/>
              </a:pPr>
              <a:r>
                <a:rPr lang="en-US" altLang="en-US" sz="1800" b="1">
                  <a:latin typeface="Franklin Gothic Medium" panose="020B0603020102020204" pitchFamily="34" charset="0"/>
                </a:rPr>
                <a:t>(0.00 to 1.00)</a:t>
              </a:r>
            </a:p>
          </p:txBody>
        </p:sp>
        <p:sp>
          <p:nvSpPr>
            <p:cNvPr id="24591" name="Line 12"/>
            <p:cNvSpPr>
              <a:spLocks noChangeShapeType="1"/>
            </p:cNvSpPr>
            <p:nvPr/>
          </p:nvSpPr>
          <p:spPr bwMode="auto">
            <a:xfrm>
              <a:off x="3168" y="3360"/>
              <a:ext cx="1680" cy="0"/>
            </a:xfrm>
            <a:prstGeom prst="line">
              <a:avLst/>
            </a:prstGeom>
            <a:noFill/>
            <a:ln w="57150">
              <a:solidFill>
                <a:srgbClr val="3399FF"/>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Franklin Gothic Medium" panose="020B0603020102020204" pitchFamily="34" charset="0"/>
              </a:endParaRPr>
            </a:p>
          </p:txBody>
        </p:sp>
      </p:grpSp>
      <p:sp>
        <p:nvSpPr>
          <p:cNvPr id="24583" name="Text Box 13"/>
          <p:cNvSpPr txBox="1">
            <a:spLocks noChangeArrowheads="1"/>
          </p:cNvSpPr>
          <p:nvPr/>
        </p:nvSpPr>
        <p:spPr bwMode="auto">
          <a:xfrm>
            <a:off x="5564188" y="4232275"/>
            <a:ext cx="6639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200" b="1">
                <a:solidFill>
                  <a:srgbClr val="0000FF"/>
                </a:solidFill>
                <a:latin typeface="Franklin Gothic Medium" panose="020B0603020102020204" pitchFamily="34" charset="0"/>
              </a:rPr>
              <a:t>r =</a:t>
            </a:r>
          </a:p>
        </p:txBody>
      </p:sp>
      <p:cxnSp>
        <p:nvCxnSpPr>
          <p:cNvPr id="24584" name="AutoShape 14"/>
          <p:cNvCxnSpPr>
            <a:cxnSpLocks noChangeShapeType="1"/>
            <a:stCxn id="24592" idx="0"/>
            <a:endCxn id="24586" idx="2"/>
          </p:cNvCxnSpPr>
          <p:nvPr/>
        </p:nvCxnSpPr>
        <p:spPr bwMode="auto">
          <a:xfrm flipV="1">
            <a:off x="6473825" y="4832350"/>
            <a:ext cx="11113" cy="6540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4585" name="Text Box 15"/>
          <p:cNvSpPr txBox="1">
            <a:spLocks noChangeArrowheads="1"/>
          </p:cNvSpPr>
          <p:nvPr/>
        </p:nvSpPr>
        <p:spPr bwMode="auto">
          <a:xfrm>
            <a:off x="6557963" y="4267200"/>
            <a:ext cx="9939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200" b="1">
                <a:solidFill>
                  <a:srgbClr val="0000FF"/>
                </a:solidFill>
                <a:latin typeface="Franklin Gothic Medium" panose="020B0603020102020204" pitchFamily="34" charset="0"/>
              </a:rPr>
              <a:t>0.37</a:t>
            </a:r>
          </a:p>
        </p:txBody>
      </p:sp>
      <p:sp>
        <p:nvSpPr>
          <p:cNvPr id="24586" name="Text Box 16"/>
          <p:cNvSpPr txBox="1">
            <a:spLocks noChangeArrowheads="1"/>
          </p:cNvSpPr>
          <p:nvPr/>
        </p:nvSpPr>
        <p:spPr bwMode="auto">
          <a:xfrm>
            <a:off x="6273800" y="4252913"/>
            <a:ext cx="422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200" b="1">
                <a:solidFill>
                  <a:srgbClr val="0000FF"/>
                </a:solidFill>
                <a:latin typeface="Franklin Gothic Medium" panose="020B0603020102020204" pitchFamily="34" charset="0"/>
              </a:rPr>
              <a:t>+</a:t>
            </a:r>
          </a:p>
        </p:txBody>
      </p:sp>
      <p:cxnSp>
        <p:nvCxnSpPr>
          <p:cNvPr id="24587" name="AutoShape 17"/>
          <p:cNvCxnSpPr>
            <a:cxnSpLocks noChangeShapeType="1"/>
            <a:stCxn id="24594" idx="3"/>
            <a:endCxn id="24583" idx="1"/>
          </p:cNvCxnSpPr>
          <p:nvPr/>
        </p:nvCxnSpPr>
        <p:spPr bwMode="auto">
          <a:xfrm flipV="1">
            <a:off x="4267200" y="4522788"/>
            <a:ext cx="1296988" cy="11112"/>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588" name="AutoShape 18"/>
          <p:cNvCxnSpPr>
            <a:cxnSpLocks noChangeShapeType="1"/>
            <a:stCxn id="24590" idx="2"/>
            <a:endCxn id="24585" idx="0"/>
          </p:cNvCxnSpPr>
          <p:nvPr/>
        </p:nvCxnSpPr>
        <p:spPr bwMode="auto">
          <a:xfrm flipH="1">
            <a:off x="7045325" y="3810000"/>
            <a:ext cx="3175" cy="4572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4589" name="Rectangle 19"/>
          <p:cNvSpPr>
            <a:spLocks noGrp="1" noChangeArrowheads="1"/>
          </p:cNvSpPr>
          <p:nvPr>
            <p:ph type="body" idx="4294967295"/>
          </p:nvPr>
        </p:nvSpPr>
        <p:spPr>
          <a:xfrm>
            <a:off x="1371600" y="5334000"/>
            <a:ext cx="3429000" cy="1143000"/>
          </a:xfrm>
          <a:noFill/>
        </p:spPr>
        <p:txBody>
          <a:bodyPr>
            <a:normAutofit lnSpcReduction="10000"/>
          </a:bodyPr>
          <a:lstStyle/>
          <a:p>
            <a:pPr marL="0" indent="0" algn="ctr" eaLnBrk="1" hangingPunct="1">
              <a:buFont typeface="Wingdings" panose="05000000000000000000" pitchFamily="2" charset="2"/>
              <a:buNone/>
            </a:pPr>
            <a:r>
              <a:rPr lang="en-US" altLang="en-US" sz="1800">
                <a:latin typeface="Franklin Gothic Medium" panose="020B0603020102020204" pitchFamily="34" charset="0"/>
              </a:rPr>
              <a:t>Correlation Coefficient is a statistical measure of relationship between two variables.</a:t>
            </a:r>
          </a:p>
        </p:txBody>
      </p:sp>
    </p:spTree>
    <p:extLst>
      <p:ext uri="{BB962C8B-B14F-4D97-AF65-F5344CB8AC3E}">
        <p14:creationId xmlns:p14="http://schemas.microsoft.com/office/powerpoint/2010/main" val="1856932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CORRELATION</a:t>
            </a:r>
          </a:p>
        </p:txBody>
      </p:sp>
      <p:pic>
        <p:nvPicPr>
          <p:cNvPr id="52226" name="Picture 2" descr="https://lh3.googleusercontent.com/BjZ2wU2Ybht2lCu716Yb_4wY5X1mM_ZB2C6GUkSeKumKKbKD-fsnK4C8IDy1JS8v3CyjY6HX5QQya6uF_4BVt09ARPISK3m8tPczPn9Be6N0"/>
          <p:cNvPicPr>
            <a:picLocks noChangeAspect="1" noChangeArrowheads="1"/>
          </p:cNvPicPr>
          <p:nvPr/>
        </p:nvPicPr>
        <p:blipFill>
          <a:blip r:embed="rId3" cstate="print"/>
          <a:srcRect/>
          <a:stretch>
            <a:fillRect/>
          </a:stretch>
        </p:blipFill>
        <p:spPr bwMode="auto">
          <a:xfrm>
            <a:off x="0" y="1524000"/>
            <a:ext cx="8464550" cy="5059372"/>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CORRELATION </a:t>
            </a:r>
          </a:p>
        </p:txBody>
      </p:sp>
      <p:pic>
        <p:nvPicPr>
          <p:cNvPr id="55298" name="Picture 2" descr="https://lh3.googleusercontent.com/IwwdKwLGLmcAMBWB2tfBqhUEFMudSe0-owEHE30CYHXkvr8oI_oQHfeTpDibwKJalGoJJHqEzG-jCYWpb7eyBaN7dK1b81BKhhxuZ33LusPR"/>
          <p:cNvPicPr>
            <a:picLocks noChangeAspect="1" noChangeArrowheads="1"/>
          </p:cNvPicPr>
          <p:nvPr/>
        </p:nvPicPr>
        <p:blipFill>
          <a:blip r:embed="rId3" cstate="print"/>
          <a:srcRect/>
          <a:stretch>
            <a:fillRect/>
          </a:stretch>
        </p:blipFill>
        <p:spPr bwMode="auto">
          <a:xfrm>
            <a:off x="0" y="1600200"/>
            <a:ext cx="8388350" cy="5013827"/>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CORRELATION</a:t>
            </a:r>
          </a:p>
        </p:txBody>
      </p:sp>
      <p:pic>
        <p:nvPicPr>
          <p:cNvPr id="54274" name="Picture 2" descr="https://lh6.googleusercontent.com/I5Tk_5Txekxvem5feRxgoM4pZFH0JjahoH23u8cK3OxmkS46D0RRsP5zHVTZpPcD9s4mGnHcgOzdr3S0tVZO23bbtwz5chkDNqG8Lk6xLQm6"/>
          <p:cNvPicPr>
            <a:picLocks noChangeAspect="1" noChangeArrowheads="1"/>
          </p:cNvPicPr>
          <p:nvPr/>
        </p:nvPicPr>
        <p:blipFill>
          <a:blip r:embed="rId3" cstate="print"/>
          <a:srcRect/>
          <a:stretch>
            <a:fillRect/>
          </a:stretch>
        </p:blipFill>
        <p:spPr bwMode="auto">
          <a:xfrm>
            <a:off x="152400" y="1565143"/>
            <a:ext cx="8388350" cy="5292857"/>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CORRELATION</a:t>
            </a:r>
          </a:p>
        </p:txBody>
      </p:sp>
      <p:pic>
        <p:nvPicPr>
          <p:cNvPr id="53250" name="Picture 2" descr="https://lh6.googleusercontent.com/MYbI58sb6eLtxmdBZOT4bC_31dX6NCZ4fKEgctcNHyS3ylDZ3e0XX6LnCxHuCZY7n-GJ3Nteftwicu9Z6xwKTTW3Y9YcFxcJgUg0vH8dSe9u"/>
          <p:cNvPicPr>
            <a:picLocks noChangeAspect="1" noChangeArrowheads="1"/>
          </p:cNvPicPr>
          <p:nvPr/>
        </p:nvPicPr>
        <p:blipFill>
          <a:blip r:embed="rId3" cstate="print"/>
          <a:srcRect/>
          <a:stretch>
            <a:fillRect/>
          </a:stretch>
        </p:blipFill>
        <p:spPr bwMode="auto">
          <a:xfrm>
            <a:off x="152400" y="1468982"/>
            <a:ext cx="8540750" cy="5389018"/>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CORRELATION</a:t>
            </a:r>
          </a:p>
        </p:txBody>
      </p:sp>
      <p:pic>
        <p:nvPicPr>
          <p:cNvPr id="56322" name="Picture 2" descr="https://lh5.googleusercontent.com/NJw-Z2F6JHvMKfgKePZ_QuLhMfml__IzLMpy2XdALXa6-qlhQ4WHrC5NLfReVHUWZF7QRnXfcbvS6E9l41Ua3vwWVfTCWAbakmKsLjq4_-2n"/>
          <p:cNvPicPr>
            <a:picLocks noChangeAspect="1" noChangeArrowheads="1"/>
          </p:cNvPicPr>
          <p:nvPr/>
        </p:nvPicPr>
        <p:blipFill>
          <a:blip r:embed="rId3" cstate="print"/>
          <a:srcRect/>
          <a:stretch>
            <a:fillRect/>
          </a:stretch>
        </p:blipFill>
        <p:spPr bwMode="auto">
          <a:xfrm>
            <a:off x="0" y="1433147"/>
            <a:ext cx="8458200" cy="5424854"/>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8435" name="Picture 3" descr="https://lh6.googleusercontent.com/qwuI3pvztNX0EDC-WBz-47YUpO0SGPXTNmGcliM7DCDWHIQmt07qj-rnVqf4Yd28vmeMkulluoU91rZwn-SqnH-MrPq_VvlEnMBF1afT1Y2Y"/>
          <p:cNvPicPr>
            <a:picLocks noChangeAspect="1" noChangeArrowheads="1"/>
          </p:cNvPicPr>
          <p:nvPr/>
        </p:nvPicPr>
        <p:blipFill>
          <a:blip r:embed="rId3" cstate="print"/>
          <a:srcRect/>
          <a:stretch>
            <a:fillRect/>
          </a:stretch>
        </p:blipFill>
        <p:spPr bwMode="auto">
          <a:xfrm>
            <a:off x="0" y="0"/>
            <a:ext cx="9144000" cy="6865380"/>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CORRELATION</a:t>
            </a:r>
          </a:p>
        </p:txBody>
      </p:sp>
      <p:pic>
        <p:nvPicPr>
          <p:cNvPr id="57346" name="Picture 2" descr="https://lh4.googleusercontent.com/WF5ZrVUSeHV5pSV9688UXDAGZS6EkGKCdgAmu77Ew_nL7omDJ1Cy9MnAslfKjvt6AH4uvb4j_snvUsl8mn19GXwjbaFUh0mqKDGRMS0Y3fOV"/>
          <p:cNvPicPr>
            <a:picLocks noChangeAspect="1" noChangeArrowheads="1"/>
          </p:cNvPicPr>
          <p:nvPr/>
        </p:nvPicPr>
        <p:blipFill>
          <a:blip r:embed="rId3" cstate="print"/>
          <a:srcRect/>
          <a:stretch>
            <a:fillRect/>
          </a:stretch>
        </p:blipFill>
        <p:spPr bwMode="auto">
          <a:xfrm>
            <a:off x="228600" y="1477946"/>
            <a:ext cx="8388350" cy="5380054"/>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POSITIVE OR NEGATIVE</a:t>
            </a:r>
          </a:p>
        </p:txBody>
      </p:sp>
      <p:sp>
        <p:nvSpPr>
          <p:cNvPr id="3" name="Content Placeholder 2"/>
          <p:cNvSpPr>
            <a:spLocks noGrp="1"/>
          </p:cNvSpPr>
          <p:nvPr>
            <p:ph idx="1"/>
          </p:nvPr>
        </p:nvSpPr>
        <p:spPr/>
        <p:txBody>
          <a:bodyPr/>
          <a:lstStyle/>
          <a:p>
            <a:r>
              <a:rPr lang="en-US" dirty="0">
                <a:latin typeface="Franklin Gothic Medium" pitchFamily="34" charset="0"/>
              </a:rPr>
              <a:t>The more young children watch TV, the less they read</a:t>
            </a:r>
          </a:p>
          <a:p>
            <a:r>
              <a:rPr lang="en-US" dirty="0">
                <a:latin typeface="Franklin Gothic Medium" pitchFamily="34" charset="0"/>
              </a:rPr>
              <a:t>The more sexual content teens see on TV, the more likely they are to have sex</a:t>
            </a:r>
          </a:p>
          <a:p>
            <a:r>
              <a:rPr lang="en-US" dirty="0">
                <a:latin typeface="Franklin Gothic Medium" pitchFamily="34" charset="0"/>
              </a:rPr>
              <a:t>The longer children are breast-fed, the greater their later academic achievement</a:t>
            </a:r>
          </a:p>
          <a:p>
            <a:r>
              <a:rPr lang="en-US" dirty="0">
                <a:latin typeface="Franklin Gothic Medium" pitchFamily="34" charset="0"/>
              </a:rPr>
              <a:t>The more adolescents eat breakfast, the lower their body mass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latin typeface="Franklin Gothic Medium" pitchFamily="34" charset="0"/>
              </a:rPr>
              <a:t>CORRELATION: CORRELATION AND CAUSATION</a:t>
            </a:r>
          </a:p>
        </p:txBody>
      </p:sp>
      <p:sp>
        <p:nvSpPr>
          <p:cNvPr id="4" name="Content Placeholder 3"/>
          <p:cNvSpPr>
            <a:spLocks noGrp="1"/>
          </p:cNvSpPr>
          <p:nvPr>
            <p:ph idx="1"/>
          </p:nvPr>
        </p:nvSpPr>
        <p:spPr/>
        <p:txBody>
          <a:bodyPr/>
          <a:lstStyle/>
          <a:p>
            <a:r>
              <a:rPr lang="en-US" dirty="0">
                <a:latin typeface="Franklin Gothic Medium" pitchFamily="34" charset="0"/>
              </a:rPr>
              <a:t>Correlation helps predict</a:t>
            </a:r>
          </a:p>
          <a:p>
            <a:r>
              <a:rPr lang="en-US" dirty="0">
                <a:latin typeface="Franklin Gothic Medium" pitchFamily="34" charset="0"/>
              </a:rPr>
              <a:t>Does not imply cause and effect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latin typeface="Franklin Gothic Medium" panose="020B0603020102020204" pitchFamily="34" charset="0"/>
              </a:rPr>
              <a:t>COR</a:t>
            </a:r>
            <a:r>
              <a:rPr lang="en-US" altLang="en-US" u="sng" dirty="0">
                <a:latin typeface="Franklin Gothic Medium" panose="020B0603020102020204" pitchFamily="34" charset="0"/>
              </a:rPr>
              <a:t>RELATIOAN</a:t>
            </a:r>
            <a:r>
              <a:rPr lang="en-US" altLang="en-US" dirty="0">
                <a:latin typeface="Franklin Gothic Medium" panose="020B0603020102020204" pitchFamily="34" charset="0"/>
              </a:rPr>
              <a:t>AL RESEARCH</a:t>
            </a:r>
          </a:p>
        </p:txBody>
      </p:sp>
      <p:sp>
        <p:nvSpPr>
          <p:cNvPr id="20483" name="Content Placeholder 2"/>
          <p:cNvSpPr>
            <a:spLocks noGrp="1"/>
          </p:cNvSpPr>
          <p:nvPr>
            <p:ph idx="1"/>
          </p:nvPr>
        </p:nvSpPr>
        <p:spPr>
          <a:xfrm>
            <a:off x="477253" y="1676400"/>
            <a:ext cx="7848600" cy="4724400"/>
          </a:xfrm>
        </p:spPr>
        <p:txBody>
          <a:bodyPr/>
          <a:lstStyle/>
          <a:p>
            <a:pPr marL="0" indent="0"/>
            <a:r>
              <a:rPr lang="en-US" altLang="en-US" dirty="0">
                <a:latin typeface="Franklin Gothic Medium" panose="020B0603020102020204" pitchFamily="34" charset="0"/>
              </a:rPr>
              <a:t> Purpose – to show relationship between two variables.  </a:t>
            </a:r>
          </a:p>
          <a:p>
            <a:pPr marL="0" indent="0"/>
            <a:r>
              <a:rPr lang="en-US" altLang="en-US" dirty="0">
                <a:latin typeface="Franklin Gothic Medium" panose="020B0603020102020204" pitchFamily="34" charset="0"/>
              </a:rPr>
              <a:t>Strength – If you know how they are related you can predict outcomes.</a:t>
            </a:r>
          </a:p>
          <a:p>
            <a:pPr marL="0" indent="0"/>
            <a:r>
              <a:rPr lang="en-US" altLang="en-US" dirty="0">
                <a:latin typeface="Franklin Gothic Medium" panose="020B0603020102020204" pitchFamily="34" charset="0"/>
              </a:rPr>
              <a:t>Weakness – Correlation is not causation.                           </a:t>
            </a:r>
          </a:p>
        </p:txBody>
      </p:sp>
    </p:spTree>
    <p:extLst>
      <p:ext uri="{BB962C8B-B14F-4D97-AF65-F5344CB8AC3E}">
        <p14:creationId xmlns:p14="http://schemas.microsoft.com/office/powerpoint/2010/main" val="3299360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p:txBody>
          <a:bodyPr>
            <a:normAutofit fontScale="90000"/>
          </a:bodyPr>
          <a:lstStyle/>
          <a:p>
            <a:pPr eaLnBrk="1" hangingPunct="1"/>
            <a:r>
              <a:rPr lang="en-US" altLang="en-US" sz="4000">
                <a:latin typeface="Franklin Gothic Medium" panose="020B0603020102020204" pitchFamily="34" charset="0"/>
              </a:rPr>
              <a:t>Study of </a:t>
            </a:r>
            <a:br>
              <a:rPr lang="en-US" altLang="en-US" sz="4000">
                <a:latin typeface="Franklin Gothic Medium" panose="020B0603020102020204" pitchFamily="34" charset="0"/>
              </a:rPr>
            </a:br>
            <a:r>
              <a:rPr lang="en-US" altLang="en-US" sz="4000">
                <a:latin typeface="Franklin Gothic Medium" panose="020B0603020102020204" pitchFamily="34" charset="0"/>
              </a:rPr>
              <a:t>Low Self Esteem and Depression</a:t>
            </a:r>
          </a:p>
        </p:txBody>
      </p:sp>
      <p:sp>
        <p:nvSpPr>
          <p:cNvPr id="33795" name="Rectangle 3"/>
          <p:cNvSpPr>
            <a:spLocks noGrp="1" noChangeArrowheads="1"/>
          </p:cNvSpPr>
          <p:nvPr>
            <p:ph type="body" idx="4294967295"/>
          </p:nvPr>
        </p:nvSpPr>
        <p:spPr/>
        <p:txBody>
          <a:bodyPr/>
          <a:lstStyle/>
          <a:p>
            <a:pPr eaLnBrk="1" hangingPunct="1"/>
            <a:r>
              <a:rPr lang="en-US" altLang="en-US">
                <a:latin typeface="Franklin Gothic Medium" panose="020B0603020102020204" pitchFamily="34" charset="0"/>
              </a:rPr>
              <a:t>You do the research because you assume the two are related</a:t>
            </a:r>
          </a:p>
          <a:p>
            <a:pPr eaLnBrk="1" hangingPunct="1"/>
            <a:r>
              <a:rPr lang="en-US" altLang="en-US">
                <a:latin typeface="Franklin Gothic Medium" panose="020B0603020102020204" pitchFamily="34" charset="0"/>
              </a:rPr>
              <a:t>Compare two variables</a:t>
            </a:r>
          </a:p>
          <a:p>
            <a:pPr lvl="1" eaLnBrk="1" hangingPunct="1"/>
            <a:r>
              <a:rPr lang="en-US" altLang="en-US">
                <a:latin typeface="Franklin Gothic Medium" panose="020B0603020102020204" pitchFamily="34" charset="0"/>
              </a:rPr>
              <a:t>Variable 1 = Score on a self-esteem test</a:t>
            </a:r>
          </a:p>
          <a:p>
            <a:pPr lvl="1" eaLnBrk="1" hangingPunct="1"/>
            <a:r>
              <a:rPr lang="en-US" altLang="en-US">
                <a:latin typeface="Franklin Gothic Medium" panose="020B0603020102020204" pitchFamily="34" charset="0"/>
              </a:rPr>
              <a:t>Variable 2 = Length of a bought of depression in months</a:t>
            </a:r>
          </a:p>
        </p:txBody>
      </p:sp>
    </p:spTree>
    <p:extLst>
      <p:ext uri="{BB962C8B-B14F-4D97-AF65-F5344CB8AC3E}">
        <p14:creationId xmlns:p14="http://schemas.microsoft.com/office/powerpoint/2010/main" val="17023546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catte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33400"/>
            <a:ext cx="75438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p:cNvSpPr>
            <a:spLocks noChangeArrowheads="1"/>
          </p:cNvSpPr>
          <p:nvPr/>
        </p:nvSpPr>
        <p:spPr bwMode="auto">
          <a:xfrm rot="-5400000">
            <a:off x="-267494" y="2629694"/>
            <a:ext cx="40401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600">
                <a:solidFill>
                  <a:schemeClr val="tx1"/>
                </a:solidFill>
                <a:latin typeface="Calibri" panose="020F0502020204030204" pitchFamily="34" charset="0"/>
                <a:cs typeface="Arial" panose="020B0604020202020204" pitchFamily="34" charset="0"/>
              </a:defRPr>
            </a:lvl1pPr>
            <a:lvl2pPr>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eaLnBrk="1" hangingPunct="1"/>
            <a:r>
              <a:rPr lang="en-US" altLang="en-US" sz="2400">
                <a:latin typeface="Times New Roman" panose="02020603050405020304" pitchFamily="18" charset="0"/>
              </a:rPr>
              <a:t>Score on a self-esteem test</a:t>
            </a:r>
          </a:p>
        </p:txBody>
      </p:sp>
      <p:sp>
        <p:nvSpPr>
          <p:cNvPr id="35844" name="Rectangle 4"/>
          <p:cNvSpPr>
            <a:spLocks noChangeArrowheads="1"/>
          </p:cNvSpPr>
          <p:nvPr/>
        </p:nvSpPr>
        <p:spPr bwMode="auto">
          <a:xfrm>
            <a:off x="2895600" y="4953000"/>
            <a:ext cx="531495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600">
                <a:solidFill>
                  <a:schemeClr val="tx1"/>
                </a:solidFill>
                <a:latin typeface="Calibri" panose="020F0502020204030204" pitchFamily="34" charset="0"/>
                <a:cs typeface="Arial" panose="020B0604020202020204" pitchFamily="34" charset="0"/>
              </a:defRPr>
            </a:lvl1pPr>
            <a:lvl2pPr>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eaLnBrk="1" hangingPunct="1"/>
            <a:r>
              <a:rPr lang="en-US" altLang="en-US" sz="2400">
                <a:latin typeface="Times New Roman" panose="02020603050405020304" pitchFamily="18" charset="0"/>
              </a:rPr>
              <a:t>Length of a bought of depression in months</a:t>
            </a:r>
          </a:p>
        </p:txBody>
      </p:sp>
    </p:spTree>
    <p:extLst>
      <p:ext uri="{BB962C8B-B14F-4D97-AF65-F5344CB8AC3E}">
        <p14:creationId xmlns:p14="http://schemas.microsoft.com/office/powerpoint/2010/main" val="36782197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lh6.googleusercontent.com/ORMbfS-B_ldt5YOYZz4RwH5JcvZT1C7NIs01NlL3rDF-7Fq1p_JRRC3MlZSrOGfhG2l1q-MgWBbpnP-j68Ol7Ti-Cj15xVr2Def7A96HL8XP"/>
          <p:cNvPicPr>
            <a:picLocks noChangeAspect="1" noChangeArrowheads="1"/>
          </p:cNvPicPr>
          <p:nvPr/>
        </p:nvPicPr>
        <p:blipFill>
          <a:blip r:embed="rId3" cstate="print"/>
          <a:srcRect/>
          <a:stretch>
            <a:fillRect/>
          </a:stretch>
        </p:blipFill>
        <p:spPr bwMode="auto">
          <a:xfrm>
            <a:off x="0" y="514350"/>
            <a:ext cx="9163050" cy="634365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s://lh4.googleusercontent.com/TyahdluQMwAaRghuS4hOxQ57rotrANhA_uaDlIwEXJekXRVQOKDr8D4peEsFp4W40FgIAFWPeOtGvH5MjlxcZuyGWqGSct-DMcY5caG2EvHB"/>
          <p:cNvPicPr>
            <a:picLocks noChangeAspect="1" noChangeArrowheads="1"/>
          </p:cNvPicPr>
          <p:nvPr/>
        </p:nvPicPr>
        <p:blipFill>
          <a:blip r:embed="rId3" cstate="print"/>
          <a:srcRect/>
          <a:stretch>
            <a:fillRect/>
          </a:stretch>
        </p:blipFill>
        <p:spPr bwMode="auto">
          <a:xfrm>
            <a:off x="0" y="514350"/>
            <a:ext cx="9163050" cy="634365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508927"/>
          </a:xfrm>
          <a:prstGeom prst="rect">
            <a:avLst/>
          </a:prstGeom>
          <a:noFill/>
        </p:spPr>
        <p:txBody>
          <a:bodyPr wrap="square" rtlCol="0">
            <a:spAutoFit/>
          </a:bodyPr>
          <a:lstStyle/>
          <a:p>
            <a:pPr algn="ctr"/>
            <a:r>
              <a:rPr lang="en-US" sz="8800" b="1" dirty="0">
                <a:solidFill>
                  <a:schemeClr val="accent4">
                    <a:lumMod val="60000"/>
                    <a:lumOff val="40000"/>
                  </a:schemeClr>
                </a:solidFill>
                <a:latin typeface="Franklin Gothic Medium" panose="020B0603020102020204" pitchFamily="34" charset="0"/>
              </a:rPr>
              <a:t>CORRELATION  IS</a:t>
            </a:r>
          </a:p>
          <a:p>
            <a:pPr algn="ctr"/>
            <a:r>
              <a:rPr lang="en-US" sz="8800" b="1" dirty="0">
                <a:solidFill>
                  <a:schemeClr val="accent4">
                    <a:lumMod val="60000"/>
                    <a:lumOff val="40000"/>
                  </a:schemeClr>
                </a:solidFill>
                <a:latin typeface="Franklin Gothic Medium" panose="020B0603020102020204" pitchFamily="34" charset="0"/>
              </a:rPr>
              <a:t> 			     </a:t>
            </a:r>
            <a:r>
              <a:rPr lang="en-US" sz="19900" b="1" dirty="0">
                <a:solidFill>
                  <a:schemeClr val="accent2"/>
                </a:solidFill>
                <a:latin typeface="Franklin Gothic Medium" panose="020B0603020102020204" pitchFamily="34" charset="0"/>
              </a:rPr>
              <a:t>NOT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295400"/>
            <a:ext cx="4114800" cy="4114800"/>
          </a:xfrm>
          <a:prstGeom prst="rect">
            <a:avLst/>
          </a:prstGeom>
        </p:spPr>
      </p:pic>
      <p:sp>
        <p:nvSpPr>
          <p:cNvPr id="4" name="TextBox 3"/>
          <p:cNvSpPr txBox="1"/>
          <p:nvPr/>
        </p:nvSpPr>
        <p:spPr>
          <a:xfrm>
            <a:off x="266700" y="5291134"/>
            <a:ext cx="8610600" cy="1446550"/>
          </a:xfrm>
          <a:prstGeom prst="rect">
            <a:avLst/>
          </a:prstGeom>
          <a:noFill/>
        </p:spPr>
        <p:txBody>
          <a:bodyPr wrap="square" rtlCol="0">
            <a:spAutoFit/>
          </a:bodyPr>
          <a:lstStyle/>
          <a:p>
            <a:r>
              <a:rPr lang="en-US" sz="8800" b="1" dirty="0">
                <a:solidFill>
                  <a:schemeClr val="accent4">
                    <a:lumMod val="60000"/>
                    <a:lumOff val="40000"/>
                  </a:schemeClr>
                </a:solidFill>
                <a:latin typeface="Franklin Gothic Medium" panose="020B0603020102020204" pitchFamily="34" charset="0"/>
              </a:rPr>
              <a:t> CAUSATION!!!!</a:t>
            </a:r>
          </a:p>
        </p:txBody>
      </p:sp>
    </p:spTree>
    <p:extLst>
      <p:ext uri="{BB962C8B-B14F-4D97-AF65-F5344CB8AC3E}">
        <p14:creationId xmlns:p14="http://schemas.microsoft.com/office/powerpoint/2010/main" val="24720873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609600" y="152400"/>
            <a:ext cx="7772400" cy="1143000"/>
          </a:xfrm>
        </p:spPr>
        <p:txBody>
          <a:bodyPr>
            <a:normAutofit fontScale="90000"/>
          </a:bodyPr>
          <a:lstStyle/>
          <a:p>
            <a:pPr eaLnBrk="1" hangingPunct="1"/>
            <a:r>
              <a:rPr lang="en-US" altLang="en-US" sz="4000">
                <a:latin typeface="Franklin Gothic Medium" panose="020B0603020102020204" pitchFamily="34" charset="0"/>
              </a:rPr>
              <a:t>Correlation is not Causation:</a:t>
            </a:r>
            <a:br>
              <a:rPr lang="en-US" altLang="en-US" sz="4000">
                <a:latin typeface="Franklin Gothic Medium" panose="020B0603020102020204" pitchFamily="34" charset="0"/>
              </a:rPr>
            </a:br>
            <a:r>
              <a:rPr lang="en-US" altLang="en-US" sz="4000">
                <a:latin typeface="Franklin Gothic Medium" panose="020B0603020102020204" pitchFamily="34" charset="0"/>
              </a:rPr>
              <a:t>It only predicts!!!!</a:t>
            </a:r>
          </a:p>
        </p:txBody>
      </p:sp>
      <p:sp>
        <p:nvSpPr>
          <p:cNvPr id="32771" name="Rectangle 3"/>
          <p:cNvSpPr>
            <a:spLocks noGrp="1" noChangeArrowheads="1"/>
          </p:cNvSpPr>
          <p:nvPr>
            <p:ph type="body" idx="4294967295"/>
          </p:nvPr>
        </p:nvSpPr>
        <p:spPr>
          <a:xfrm>
            <a:off x="685800" y="1600200"/>
            <a:ext cx="8229600" cy="4724400"/>
          </a:xfrm>
        </p:spPr>
        <p:txBody>
          <a:bodyPr>
            <a:normAutofit/>
          </a:bodyPr>
          <a:lstStyle/>
          <a:p>
            <a:pPr marL="609600" indent="-609600" eaLnBrk="1" hangingPunct="1">
              <a:lnSpc>
                <a:spcPct val="90000"/>
              </a:lnSpc>
            </a:pPr>
            <a:r>
              <a:rPr lang="en-US" altLang="en-US" sz="3200" dirty="0">
                <a:latin typeface="Franklin Gothic Medium" panose="020B0603020102020204" pitchFamily="34" charset="0"/>
              </a:rPr>
              <a:t>Children with big feet reason better than children with small feet. </a:t>
            </a:r>
          </a:p>
          <a:p>
            <a:pPr marL="990600" lvl="1" indent="-533400" eaLnBrk="1" hangingPunct="1">
              <a:lnSpc>
                <a:spcPct val="90000"/>
              </a:lnSpc>
            </a:pPr>
            <a:r>
              <a:rPr lang="en-US" altLang="en-US" sz="2800" dirty="0">
                <a:latin typeface="Franklin Gothic Medium" panose="020B0603020102020204" pitchFamily="34" charset="0"/>
              </a:rPr>
              <a:t>(Children who are older have bigger feet than younger children; thus they can reason better)</a:t>
            </a:r>
          </a:p>
          <a:p>
            <a:pPr marL="609600" indent="-609600" eaLnBrk="1" hangingPunct="1">
              <a:lnSpc>
                <a:spcPct val="90000"/>
              </a:lnSpc>
            </a:pPr>
            <a:r>
              <a:rPr lang="en-US" altLang="en-US" sz="3200" dirty="0">
                <a:latin typeface="Franklin Gothic Medium" panose="020B0603020102020204" pitchFamily="34" charset="0"/>
              </a:rPr>
              <a:t>Study done in Korea: The most predictive factor in the use of birth control use was the number of appliances in the home.  </a:t>
            </a:r>
          </a:p>
          <a:p>
            <a:pPr marL="990600" lvl="1" indent="-533400" eaLnBrk="1" hangingPunct="1">
              <a:lnSpc>
                <a:spcPct val="90000"/>
              </a:lnSpc>
            </a:pPr>
            <a:r>
              <a:rPr lang="en-US" altLang="en-US" sz="2800" dirty="0">
                <a:latin typeface="Franklin Gothic Medium" panose="020B0603020102020204" pitchFamily="34" charset="0"/>
              </a:rPr>
              <a:t>(Those who have electrical appliances probably have higher socioeconomic level, and thus are probably better educated.)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4554" y="76200"/>
            <a:ext cx="1524000" cy="1524000"/>
          </a:xfrm>
          <a:prstGeom prst="rect">
            <a:avLst/>
          </a:prstGeom>
        </p:spPr>
      </p:pic>
    </p:spTree>
    <p:extLst>
      <p:ext uri="{BB962C8B-B14F-4D97-AF65-F5344CB8AC3E}">
        <p14:creationId xmlns:p14="http://schemas.microsoft.com/office/powerpoint/2010/main" val="1290664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lh3.googleusercontent.com/KTyP5I0AUUr2XGVb3i-BglC-uMK0lutyodb0fqr-Z6HVxlV1UWhJGMAQWznijkrCWXfAKSkFPE-XgPKX21p6nDmqo5sPD83zTi8ya5C-QAfX"/>
          <p:cNvPicPr>
            <a:picLocks noChangeAspect="1" noChangeArrowheads="1"/>
          </p:cNvPicPr>
          <p:nvPr/>
        </p:nvPicPr>
        <p:blipFill>
          <a:blip r:embed="rId3" cstate="print"/>
          <a:srcRect/>
          <a:stretch>
            <a:fillRect/>
          </a:stretch>
        </p:blipFill>
        <p:spPr bwMode="auto">
          <a:xfrm>
            <a:off x="0" y="0"/>
            <a:ext cx="9226550" cy="685800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609600" y="152400"/>
            <a:ext cx="7772400" cy="1143000"/>
          </a:xfrm>
        </p:spPr>
        <p:txBody>
          <a:bodyPr>
            <a:normAutofit fontScale="90000"/>
          </a:bodyPr>
          <a:lstStyle/>
          <a:p>
            <a:pPr eaLnBrk="1" hangingPunct="1"/>
            <a:r>
              <a:rPr lang="en-US" altLang="en-US" sz="4000">
                <a:latin typeface="Franklin Gothic Medium" panose="020B0603020102020204" pitchFamily="34" charset="0"/>
              </a:rPr>
              <a:t>Correlation is not Causation:</a:t>
            </a:r>
            <a:br>
              <a:rPr lang="en-US" altLang="en-US" sz="4000">
                <a:latin typeface="Franklin Gothic Medium" panose="020B0603020102020204" pitchFamily="34" charset="0"/>
              </a:rPr>
            </a:br>
            <a:r>
              <a:rPr lang="en-US" altLang="en-US" sz="4000">
                <a:latin typeface="Franklin Gothic Medium" panose="020B0603020102020204" pitchFamily="34" charset="0"/>
              </a:rPr>
              <a:t>It only predicts!!!!</a:t>
            </a:r>
          </a:p>
        </p:txBody>
      </p:sp>
      <p:sp>
        <p:nvSpPr>
          <p:cNvPr id="41987" name="Rectangle 3"/>
          <p:cNvSpPr>
            <a:spLocks noGrp="1" noChangeArrowheads="1"/>
          </p:cNvSpPr>
          <p:nvPr>
            <p:ph type="body" idx="4294967295"/>
          </p:nvPr>
        </p:nvSpPr>
        <p:spPr>
          <a:xfrm>
            <a:off x="609600" y="1600200"/>
            <a:ext cx="8229600" cy="4800600"/>
          </a:xfrm>
        </p:spPr>
        <p:txBody>
          <a:bodyPr>
            <a:normAutofit lnSpcReduction="10000"/>
          </a:bodyPr>
          <a:lstStyle/>
          <a:p>
            <a:pPr marL="609600" indent="-609600" eaLnBrk="1" hangingPunct="1">
              <a:lnSpc>
                <a:spcPct val="90000"/>
              </a:lnSpc>
            </a:pPr>
            <a:r>
              <a:rPr lang="en-US" altLang="en-US" sz="3200" dirty="0">
                <a:latin typeface="Franklin Gothic Medium" panose="020B0603020102020204" pitchFamily="34" charset="0"/>
              </a:rPr>
              <a:t>People who often ate Frosted Flakes as children had half the cancer rate of those who never ate the cereal. Conversely, those who often ate oatmeal as children were four times more likely to develop cancer than those who did not. </a:t>
            </a:r>
          </a:p>
          <a:p>
            <a:pPr marL="990600" lvl="1" indent="-533400" eaLnBrk="1" hangingPunct="1">
              <a:lnSpc>
                <a:spcPct val="90000"/>
              </a:lnSpc>
            </a:pPr>
            <a:r>
              <a:rPr lang="en-US" altLang="en-US" sz="2800" dirty="0">
                <a:latin typeface="Franklin Gothic Medium" panose="020B0603020102020204" pitchFamily="34" charset="0"/>
              </a:rPr>
              <a:t>Cancer tends to be a disease of later life. Those who ate Frosted Flakes are younger. In fact, the cereal was not around until the 1950s (when older respondents were children, and so they are much more likely to have eaten oatmeal.)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4554" y="76200"/>
            <a:ext cx="1524000" cy="1524000"/>
          </a:xfrm>
          <a:prstGeom prst="rect">
            <a:avLst/>
          </a:prstGeom>
        </p:spPr>
      </p:pic>
    </p:spTree>
    <p:extLst>
      <p:ext uri="{BB962C8B-B14F-4D97-AF65-F5344CB8AC3E}">
        <p14:creationId xmlns:p14="http://schemas.microsoft.com/office/powerpoint/2010/main" val="1505815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bldLvl="2"/>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Franklin Gothic Medium" pitchFamily="34" charset="0"/>
              </a:rPr>
              <a:t>CORRELATION: ILLUSORY CORRELATIONS</a:t>
            </a:r>
          </a:p>
        </p:txBody>
      </p:sp>
      <p:sp>
        <p:nvSpPr>
          <p:cNvPr id="3" name="Content Placeholder 2"/>
          <p:cNvSpPr>
            <a:spLocks noGrp="1"/>
          </p:cNvSpPr>
          <p:nvPr>
            <p:ph idx="1"/>
          </p:nvPr>
        </p:nvSpPr>
        <p:spPr>
          <a:xfrm>
            <a:off x="457200" y="1775191"/>
            <a:ext cx="8229600" cy="1653809"/>
          </a:xfrm>
        </p:spPr>
        <p:txBody>
          <a:bodyPr/>
          <a:lstStyle/>
          <a:p>
            <a:r>
              <a:rPr lang="en-US" dirty="0">
                <a:latin typeface="Franklin Gothic Medium" pitchFamily="34" charset="0"/>
              </a:rPr>
              <a:t>Illusory correlation</a:t>
            </a:r>
          </a:p>
          <a:p>
            <a:r>
              <a:rPr lang="en-US" dirty="0">
                <a:latin typeface="Franklin Gothic Medium" pitchFamily="34" charset="0"/>
              </a:rPr>
              <a:t>Perceived non-existent correlation</a:t>
            </a:r>
          </a:p>
          <a:p>
            <a:r>
              <a:rPr lang="en-US" dirty="0">
                <a:latin typeface="Franklin Gothic Medium" pitchFamily="34" charset="0"/>
              </a:rPr>
              <a:t>A random coincidence</a:t>
            </a:r>
          </a:p>
        </p:txBody>
      </p:sp>
      <p:pic>
        <p:nvPicPr>
          <p:cNvPr id="62466" name="Picture 2" descr="https://lh5.googleusercontent.com/klXOyt0iHI2zefQAoUJmfto4vihXriGOkbnN_B20_8GAmLsSCfm1LYsRkNy-Q0ryYzDQdXPf8xkCOHEOETkptdOWFiHJgm2M8fv711inLSpC"/>
          <p:cNvPicPr>
            <a:picLocks noChangeAspect="1" noChangeArrowheads="1"/>
          </p:cNvPicPr>
          <p:nvPr/>
        </p:nvPicPr>
        <p:blipFill>
          <a:blip r:embed="rId3" cstate="print"/>
          <a:srcRect/>
          <a:stretch>
            <a:fillRect/>
          </a:stretch>
        </p:blipFill>
        <p:spPr bwMode="auto">
          <a:xfrm>
            <a:off x="304800" y="3810000"/>
            <a:ext cx="8426468" cy="2879725"/>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Franklin Gothic Medium" pitchFamily="34" charset="0"/>
              </a:rPr>
              <a:t>CORRELATION: PERCEIVING ORDER IN RANDOM EVENTS</a:t>
            </a:r>
          </a:p>
        </p:txBody>
      </p:sp>
      <p:sp>
        <p:nvSpPr>
          <p:cNvPr id="3" name="Content Placeholder 2"/>
          <p:cNvSpPr>
            <a:spLocks noGrp="1"/>
          </p:cNvSpPr>
          <p:nvPr>
            <p:ph idx="1"/>
          </p:nvPr>
        </p:nvSpPr>
        <p:spPr>
          <a:xfrm>
            <a:off x="457200" y="1775191"/>
            <a:ext cx="8229600" cy="2187209"/>
          </a:xfrm>
        </p:spPr>
        <p:txBody>
          <a:bodyPr/>
          <a:lstStyle/>
          <a:p>
            <a:r>
              <a:rPr lang="en-US" dirty="0">
                <a:latin typeface="Franklin Gothic Medium" pitchFamily="34" charset="0"/>
              </a:rPr>
              <a:t>Comes from our need to make sense of our world</a:t>
            </a:r>
          </a:p>
          <a:p>
            <a:r>
              <a:rPr lang="en-US" dirty="0">
                <a:latin typeface="Franklin Gothic Medium" pitchFamily="34" charset="0"/>
              </a:rPr>
              <a:t>Coin flip</a:t>
            </a:r>
          </a:p>
          <a:p>
            <a:r>
              <a:rPr lang="en-US" dirty="0">
                <a:latin typeface="Franklin Gothic Medium" pitchFamily="34" charset="0"/>
              </a:rPr>
              <a:t>Poker hand</a:t>
            </a:r>
          </a:p>
        </p:txBody>
      </p:sp>
      <p:pic>
        <p:nvPicPr>
          <p:cNvPr id="65538" name="Picture 2" descr="https://lh5.googleusercontent.com/C6y4yXOnJurgTIXATBID3oOgjSk5JlbpeoL6LOw6QTMbfvRbEPfq5O-D1gouDo2M89_dC62rEgKiyrVx4u5WZ4TR7pmfHGWmKXPFmSnBNH8L"/>
          <p:cNvPicPr>
            <a:picLocks noChangeAspect="1" noChangeArrowheads="1"/>
          </p:cNvPicPr>
          <p:nvPr/>
        </p:nvPicPr>
        <p:blipFill>
          <a:blip r:embed="rId3" cstate="print"/>
          <a:srcRect/>
          <a:stretch>
            <a:fillRect/>
          </a:stretch>
        </p:blipFill>
        <p:spPr bwMode="auto">
          <a:xfrm>
            <a:off x="4267200" y="3886200"/>
            <a:ext cx="3781425" cy="2390775"/>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6148" name="Group 46"/>
          <p:cNvGrpSpPr>
            <a:grpSpLocks/>
          </p:cNvGrpSpPr>
          <p:nvPr/>
        </p:nvGrpSpPr>
        <p:grpSpPr bwMode="auto">
          <a:xfrm>
            <a:off x="0" y="-57150"/>
            <a:ext cx="9144000" cy="6972300"/>
            <a:chOff x="0" y="19050"/>
            <a:chExt cx="9144000" cy="6972300"/>
          </a:xfrm>
        </p:grpSpPr>
        <p:grpSp>
          <p:nvGrpSpPr>
            <p:cNvPr id="6151" name="Group 47"/>
            <p:cNvGrpSpPr>
              <a:grpSpLocks noChangeAspect="1"/>
            </p:cNvGrpSpPr>
            <p:nvPr/>
          </p:nvGrpSpPr>
          <p:grpSpPr bwMode="auto">
            <a:xfrm>
              <a:off x="0" y="19050"/>
              <a:ext cx="9144000" cy="6972300"/>
              <a:chOff x="720" y="720"/>
              <a:chExt cx="14400" cy="10980"/>
            </a:xfrm>
          </p:grpSpPr>
          <p:sp>
            <p:nvSpPr>
              <p:cNvPr id="6154" name="AutoShape 3"/>
              <p:cNvSpPr>
                <a:spLocks noChangeAspect="1" noChangeArrowheads="1" noTextEdit="1"/>
              </p:cNvSpPr>
              <p:nvPr/>
            </p:nvSpPr>
            <p:spPr bwMode="auto">
              <a:xfrm>
                <a:off x="720" y="720"/>
                <a:ext cx="14400" cy="1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55" name="Oval 51"/>
              <p:cNvSpPr>
                <a:spLocks noChangeArrowheads="1"/>
              </p:cNvSpPr>
              <p:nvPr/>
            </p:nvSpPr>
            <p:spPr bwMode="auto">
              <a:xfrm>
                <a:off x="6480" y="2971"/>
                <a:ext cx="4680" cy="1800"/>
              </a:xfrm>
              <a:prstGeom prst="ellipse">
                <a:avLst/>
              </a:prstGeom>
              <a:solidFill>
                <a:srgbClr val="CCFFCC"/>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a:latin typeface="Arial" panose="020B0604020202020204" pitchFamily="34" charset="0"/>
                  </a:rPr>
                  <a:t>The Science of Psychology</a:t>
                </a:r>
              </a:p>
            </p:txBody>
          </p:sp>
          <p:sp>
            <p:nvSpPr>
              <p:cNvPr id="6156" name="Oval 52"/>
              <p:cNvSpPr>
                <a:spLocks noChangeArrowheads="1"/>
              </p:cNvSpPr>
              <p:nvPr/>
            </p:nvSpPr>
            <p:spPr bwMode="auto">
              <a:xfrm>
                <a:off x="3420" y="930"/>
                <a:ext cx="2745" cy="1609"/>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Arial" panose="020B0604020202020204" pitchFamily="34" charset="0"/>
                  </a:rPr>
                  <a:t>Approaches</a:t>
                </a:r>
                <a:r>
                  <a:rPr lang="en-US" altLang="en-US" sz="2400" b="1">
                    <a:latin typeface="Arial" panose="020B0604020202020204" pitchFamily="34" charset="0"/>
                  </a:rPr>
                  <a:t> </a:t>
                </a:r>
                <a:r>
                  <a:rPr lang="en-US" altLang="en-US" sz="1800" b="1">
                    <a:latin typeface="Arial" panose="020B0604020202020204" pitchFamily="34" charset="0"/>
                  </a:rPr>
                  <a:t>to Psych</a:t>
                </a:r>
              </a:p>
            </p:txBody>
          </p:sp>
          <p:sp>
            <p:nvSpPr>
              <p:cNvPr id="6157" name="Oval 53"/>
              <p:cNvSpPr>
                <a:spLocks noChangeArrowheads="1"/>
              </p:cNvSpPr>
              <p:nvPr/>
            </p:nvSpPr>
            <p:spPr bwMode="auto">
              <a:xfrm>
                <a:off x="11160" y="861"/>
                <a:ext cx="2340" cy="1980"/>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latin typeface="Arial" panose="020B0604020202020204" pitchFamily="34" charset="0"/>
                  </a:rPr>
                  <a:t>Growth of Psych</a:t>
                </a:r>
              </a:p>
            </p:txBody>
          </p:sp>
          <p:sp>
            <p:nvSpPr>
              <p:cNvPr id="6158" name="Oval 54"/>
              <p:cNvSpPr>
                <a:spLocks noChangeArrowheads="1"/>
              </p:cNvSpPr>
              <p:nvPr/>
            </p:nvSpPr>
            <p:spPr bwMode="auto">
              <a:xfrm>
                <a:off x="3997" y="4873"/>
                <a:ext cx="2340" cy="1980"/>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Arial" panose="020B0604020202020204" pitchFamily="34" charset="0"/>
                  </a:rPr>
                  <a:t>Research</a:t>
                </a:r>
                <a:r>
                  <a:rPr lang="en-US" altLang="en-US" sz="1600">
                    <a:latin typeface="Arial" panose="020B0604020202020204" pitchFamily="34" charset="0"/>
                  </a:rPr>
                  <a:t> </a:t>
                </a:r>
                <a:r>
                  <a:rPr lang="en-US" altLang="en-US" sz="1800" b="1">
                    <a:latin typeface="Arial" panose="020B0604020202020204" pitchFamily="34" charset="0"/>
                  </a:rPr>
                  <a:t>Methods</a:t>
                </a:r>
              </a:p>
            </p:txBody>
          </p:sp>
          <p:sp>
            <p:nvSpPr>
              <p:cNvPr id="6159" name="Oval 55"/>
              <p:cNvSpPr>
                <a:spLocks noChangeArrowheads="1"/>
              </p:cNvSpPr>
              <p:nvPr/>
            </p:nvSpPr>
            <p:spPr bwMode="auto">
              <a:xfrm>
                <a:off x="10980" y="5040"/>
                <a:ext cx="2340" cy="1980"/>
              </a:xfrm>
              <a:prstGeom prst="ellipse">
                <a:avLst/>
              </a:prstGeom>
              <a:solidFill>
                <a:srgbClr val="FFFF99"/>
              </a:solidFill>
              <a:ln w="9525">
                <a:solidFill>
                  <a:srgbClr val="000000"/>
                </a:solidFill>
                <a:round/>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latin typeface="Arial" panose="020B0604020202020204" pitchFamily="34" charset="0"/>
                  </a:rPr>
                  <a:t>Statistics</a:t>
                </a:r>
              </a:p>
            </p:txBody>
          </p:sp>
          <p:sp>
            <p:nvSpPr>
              <p:cNvPr id="6160" name="Rectangle 56"/>
              <p:cNvSpPr>
                <a:spLocks noChangeArrowheads="1"/>
              </p:cNvSpPr>
              <p:nvPr/>
            </p:nvSpPr>
            <p:spPr bwMode="auto">
              <a:xfrm>
                <a:off x="1551" y="7740"/>
                <a:ext cx="2057" cy="900"/>
              </a:xfrm>
              <a:prstGeom prst="rect">
                <a:avLst/>
              </a:prstGeom>
              <a:solidFill>
                <a:srgbClr val="FFCC99"/>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Arial" panose="020B0604020202020204" pitchFamily="34" charset="0"/>
                  </a:rPr>
                  <a:t>Descriptive</a:t>
                </a:r>
              </a:p>
            </p:txBody>
          </p:sp>
          <p:sp>
            <p:nvSpPr>
              <p:cNvPr id="6161" name="Rectangle 57"/>
              <p:cNvSpPr>
                <a:spLocks noChangeArrowheads="1"/>
              </p:cNvSpPr>
              <p:nvPr/>
            </p:nvSpPr>
            <p:spPr bwMode="auto">
              <a:xfrm>
                <a:off x="4138" y="7740"/>
                <a:ext cx="2057" cy="900"/>
              </a:xfrm>
              <a:prstGeom prst="rect">
                <a:avLst/>
              </a:prstGeom>
              <a:solidFill>
                <a:srgbClr val="FFCC99"/>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Arial" panose="020B0604020202020204" pitchFamily="34" charset="0"/>
                  </a:rPr>
                  <a:t>Correlation</a:t>
                </a:r>
              </a:p>
            </p:txBody>
          </p:sp>
          <p:sp>
            <p:nvSpPr>
              <p:cNvPr id="6162" name="Rectangle 58"/>
              <p:cNvSpPr>
                <a:spLocks noChangeArrowheads="1"/>
              </p:cNvSpPr>
              <p:nvPr/>
            </p:nvSpPr>
            <p:spPr bwMode="auto">
              <a:xfrm>
                <a:off x="6660" y="7740"/>
                <a:ext cx="2057" cy="900"/>
              </a:xfrm>
              <a:prstGeom prst="rect">
                <a:avLst/>
              </a:prstGeom>
              <a:solidFill>
                <a:srgbClr val="FFCC99"/>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a:latin typeface="Arial" panose="020B0604020202020204" pitchFamily="34" charset="0"/>
                  </a:rPr>
                  <a:t>Experiment</a:t>
                </a:r>
              </a:p>
            </p:txBody>
          </p:sp>
          <p:sp>
            <p:nvSpPr>
              <p:cNvPr id="6163" name="Oval 59"/>
              <p:cNvSpPr>
                <a:spLocks noChangeArrowheads="1"/>
              </p:cNvSpPr>
              <p:nvPr/>
            </p:nvSpPr>
            <p:spPr bwMode="auto">
              <a:xfrm>
                <a:off x="851" y="9295"/>
                <a:ext cx="1415" cy="1080"/>
              </a:xfrm>
              <a:prstGeom prst="ellipse">
                <a:avLst/>
              </a:prstGeom>
              <a:solidFill>
                <a:srgbClr val="CC99FF"/>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a:latin typeface="Arial" panose="020B0604020202020204" pitchFamily="34" charset="0"/>
                  </a:rPr>
                  <a:t>Case Study</a:t>
                </a:r>
              </a:p>
            </p:txBody>
          </p:sp>
          <p:sp>
            <p:nvSpPr>
              <p:cNvPr id="6164" name="Oval 60"/>
              <p:cNvSpPr>
                <a:spLocks noChangeArrowheads="1"/>
              </p:cNvSpPr>
              <p:nvPr/>
            </p:nvSpPr>
            <p:spPr bwMode="auto">
              <a:xfrm>
                <a:off x="1953" y="10666"/>
                <a:ext cx="1356" cy="720"/>
              </a:xfrm>
              <a:prstGeom prst="ellipse">
                <a:avLst/>
              </a:prstGeom>
              <a:solidFill>
                <a:srgbClr val="CC99FF"/>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400">
                    <a:latin typeface="Arial" panose="020B0604020202020204" pitchFamily="34" charset="0"/>
                  </a:rPr>
                  <a:t>Survey</a:t>
                </a:r>
              </a:p>
            </p:txBody>
          </p:sp>
          <p:sp>
            <p:nvSpPr>
              <p:cNvPr id="6165" name="Oval 61"/>
              <p:cNvSpPr>
                <a:spLocks noChangeArrowheads="1"/>
              </p:cNvSpPr>
              <p:nvPr/>
            </p:nvSpPr>
            <p:spPr bwMode="auto">
              <a:xfrm>
                <a:off x="3056" y="9231"/>
                <a:ext cx="2355" cy="1209"/>
              </a:xfrm>
              <a:prstGeom prst="ellipse">
                <a:avLst/>
              </a:prstGeom>
              <a:solidFill>
                <a:srgbClr val="CC99FF"/>
              </a:solidFill>
              <a:ln w="9525">
                <a:solidFill>
                  <a:srgbClr val="000000"/>
                </a:solidFill>
                <a:round/>
                <a:headEnd/>
                <a:tailEnd/>
              </a:ln>
            </p:spPr>
            <p:txBody>
              <a:bodyPr lIns="0" tIns="0" rIns="0" bIns="0"/>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a:latin typeface="Arial" panose="020B0604020202020204" pitchFamily="34" charset="0"/>
                  </a:rPr>
                  <a:t>Naturalistic  Observation</a:t>
                </a:r>
              </a:p>
            </p:txBody>
          </p:sp>
          <p:sp>
            <p:nvSpPr>
              <p:cNvPr id="6166" name="Rectangle 62"/>
              <p:cNvSpPr>
                <a:spLocks noChangeArrowheads="1"/>
              </p:cNvSpPr>
              <p:nvPr/>
            </p:nvSpPr>
            <p:spPr bwMode="auto">
              <a:xfrm>
                <a:off x="9900" y="7740"/>
                <a:ext cx="1800" cy="900"/>
              </a:xfrm>
              <a:prstGeom prst="rect">
                <a:avLst/>
              </a:prstGeom>
              <a:solidFill>
                <a:srgbClr val="CCFFFF"/>
              </a:solidFill>
              <a:ln w="9525">
                <a:solidFill>
                  <a:srgbClr val="000000"/>
                </a:solidFill>
                <a:miter lim="800000"/>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latin typeface="Arial" panose="020B0604020202020204" pitchFamily="34" charset="0"/>
                  </a:rPr>
                  <a:t>Descriptive</a:t>
                </a:r>
              </a:p>
            </p:txBody>
          </p:sp>
          <p:sp>
            <p:nvSpPr>
              <p:cNvPr id="6167" name="Rectangle 63"/>
              <p:cNvSpPr>
                <a:spLocks noChangeArrowheads="1"/>
              </p:cNvSpPr>
              <p:nvPr/>
            </p:nvSpPr>
            <p:spPr bwMode="auto">
              <a:xfrm>
                <a:off x="12600" y="7740"/>
                <a:ext cx="1800" cy="900"/>
              </a:xfrm>
              <a:prstGeom prst="rect">
                <a:avLst/>
              </a:prstGeom>
              <a:solidFill>
                <a:srgbClr val="CCFFFF"/>
              </a:solidFill>
              <a:ln w="9525">
                <a:solidFill>
                  <a:srgbClr val="000000"/>
                </a:solidFill>
                <a:miter lim="800000"/>
                <a:headEnd/>
                <a:tailEnd/>
              </a:ln>
            </p:spPr>
            <p:txBody>
              <a:bodyPr lIns="0" tIns="0" rIns="0" bIns="0"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latin typeface="Arial" panose="020B0604020202020204" pitchFamily="34" charset="0"/>
                  </a:rPr>
                  <a:t>Inferential</a:t>
                </a:r>
                <a:endParaRPr lang="en-US" altLang="en-US" sz="1400">
                  <a:latin typeface="Arial" panose="020B0604020202020204" pitchFamily="34" charset="0"/>
                </a:endParaRPr>
              </a:p>
            </p:txBody>
          </p:sp>
          <p:sp>
            <p:nvSpPr>
              <p:cNvPr id="6168" name="Rectangle 64"/>
              <p:cNvSpPr>
                <a:spLocks noChangeArrowheads="1"/>
              </p:cNvSpPr>
              <p:nvPr/>
            </p:nvSpPr>
            <p:spPr bwMode="auto">
              <a:xfrm>
                <a:off x="1080" y="4680"/>
                <a:ext cx="1800" cy="900"/>
              </a:xfrm>
              <a:prstGeom prst="rect">
                <a:avLst/>
              </a:prstGeom>
              <a:solidFill>
                <a:srgbClr val="00CCFF"/>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
                    <a:latin typeface="Arial" panose="020B0604020202020204" pitchFamily="34" charset="0"/>
                  </a:rPr>
                  <a:t>Ethics</a:t>
                </a:r>
              </a:p>
            </p:txBody>
          </p:sp>
          <p:sp>
            <p:nvSpPr>
              <p:cNvPr id="6169" name="Rectangle 65"/>
              <p:cNvSpPr>
                <a:spLocks noChangeArrowheads="1"/>
              </p:cNvSpPr>
              <p:nvPr/>
            </p:nvSpPr>
            <p:spPr bwMode="auto">
              <a:xfrm>
                <a:off x="1080" y="6120"/>
                <a:ext cx="1800" cy="900"/>
              </a:xfrm>
              <a:prstGeom prst="rect">
                <a:avLst/>
              </a:prstGeom>
              <a:solidFill>
                <a:srgbClr val="00CCFF"/>
              </a:solidFill>
              <a:ln w="9525">
                <a:solidFill>
                  <a:srgbClr val="000000"/>
                </a:solidFill>
                <a:miter lim="800000"/>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a:latin typeface="Arial" panose="020B0604020202020204" pitchFamily="34" charset="0"/>
                  </a:rPr>
                  <a:t>Sampling</a:t>
                </a:r>
              </a:p>
            </p:txBody>
          </p:sp>
          <p:cxnSp>
            <p:nvCxnSpPr>
              <p:cNvPr id="6170" name="AutoShape 19"/>
              <p:cNvCxnSpPr>
                <a:cxnSpLocks noChangeShapeType="1"/>
                <a:stCxn id="6168" idx="3"/>
                <a:endCxn id="6158" idx="2"/>
              </p:cNvCxnSpPr>
              <p:nvPr/>
            </p:nvCxnSpPr>
            <p:spPr bwMode="auto">
              <a:xfrm>
                <a:off x="2880" y="5130"/>
                <a:ext cx="1117" cy="73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1" name="AutoShape 20"/>
              <p:cNvCxnSpPr>
                <a:cxnSpLocks noChangeShapeType="1"/>
                <a:stCxn id="6169" idx="3"/>
                <a:endCxn id="6158" idx="2"/>
              </p:cNvCxnSpPr>
              <p:nvPr/>
            </p:nvCxnSpPr>
            <p:spPr bwMode="auto">
              <a:xfrm flipV="1">
                <a:off x="2880" y="5863"/>
                <a:ext cx="1117" cy="70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2" name="AutoShape 21"/>
              <p:cNvCxnSpPr>
                <a:cxnSpLocks noChangeShapeType="1"/>
                <a:stCxn id="6155" idx="3"/>
                <a:endCxn id="6158" idx="7"/>
              </p:cNvCxnSpPr>
              <p:nvPr/>
            </p:nvCxnSpPr>
            <p:spPr bwMode="auto">
              <a:xfrm flipH="1">
                <a:off x="5994" y="4507"/>
                <a:ext cx="1171" cy="65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3" name="AutoShape 22"/>
              <p:cNvCxnSpPr>
                <a:cxnSpLocks noChangeShapeType="1"/>
                <a:stCxn id="6155" idx="5"/>
                <a:endCxn id="6159" idx="1"/>
              </p:cNvCxnSpPr>
              <p:nvPr/>
            </p:nvCxnSpPr>
            <p:spPr bwMode="auto">
              <a:xfrm>
                <a:off x="10475" y="4507"/>
                <a:ext cx="848" cy="82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4" name="AutoShape 23"/>
              <p:cNvCxnSpPr>
                <a:cxnSpLocks noChangeShapeType="1"/>
                <a:stCxn id="6158" idx="4"/>
              </p:cNvCxnSpPr>
              <p:nvPr/>
            </p:nvCxnSpPr>
            <p:spPr bwMode="auto">
              <a:xfrm flipH="1">
                <a:off x="2160" y="6853"/>
                <a:ext cx="3007" cy="8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5" name="AutoShape 24"/>
              <p:cNvCxnSpPr>
                <a:cxnSpLocks noChangeShapeType="1"/>
                <a:stCxn id="6158" idx="4"/>
                <a:endCxn id="6161" idx="0"/>
              </p:cNvCxnSpPr>
              <p:nvPr/>
            </p:nvCxnSpPr>
            <p:spPr bwMode="auto">
              <a:xfrm flipH="1">
                <a:off x="5167" y="6853"/>
                <a:ext cx="0" cy="8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6" name="AutoShape 25"/>
              <p:cNvCxnSpPr>
                <a:cxnSpLocks noChangeShapeType="1"/>
                <a:stCxn id="6158" idx="4"/>
              </p:cNvCxnSpPr>
              <p:nvPr/>
            </p:nvCxnSpPr>
            <p:spPr bwMode="auto">
              <a:xfrm>
                <a:off x="5167" y="6853"/>
                <a:ext cx="2393" cy="8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7" name="AutoShape 26"/>
              <p:cNvCxnSpPr>
                <a:cxnSpLocks noChangeShapeType="1"/>
              </p:cNvCxnSpPr>
              <p:nvPr/>
            </p:nvCxnSpPr>
            <p:spPr bwMode="auto">
              <a:xfrm flipH="1">
                <a:off x="10800" y="7020"/>
                <a:ext cx="1350" cy="7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8" name="AutoShape 27"/>
              <p:cNvCxnSpPr>
                <a:cxnSpLocks noChangeShapeType="1"/>
              </p:cNvCxnSpPr>
              <p:nvPr/>
            </p:nvCxnSpPr>
            <p:spPr bwMode="auto">
              <a:xfrm>
                <a:off x="12150" y="7020"/>
                <a:ext cx="1350" cy="7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79" name="AutoShape 28"/>
              <p:cNvCxnSpPr>
                <a:cxnSpLocks noChangeShapeType="1"/>
                <a:stCxn id="6160" idx="2"/>
                <a:endCxn id="6163" idx="7"/>
              </p:cNvCxnSpPr>
              <p:nvPr/>
            </p:nvCxnSpPr>
            <p:spPr bwMode="auto">
              <a:xfrm flipH="1">
                <a:off x="2059" y="8640"/>
                <a:ext cx="521" cy="81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0" name="AutoShape 29"/>
              <p:cNvCxnSpPr>
                <a:cxnSpLocks noChangeShapeType="1"/>
                <a:stCxn id="6160" idx="2"/>
                <a:endCxn id="6165" idx="1"/>
              </p:cNvCxnSpPr>
              <p:nvPr/>
            </p:nvCxnSpPr>
            <p:spPr bwMode="auto">
              <a:xfrm>
                <a:off x="2580" y="8640"/>
                <a:ext cx="821" cy="76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1" name="AutoShape 30"/>
              <p:cNvCxnSpPr>
                <a:cxnSpLocks noChangeShapeType="1"/>
                <a:stCxn id="6160" idx="2"/>
                <a:endCxn id="6164" idx="0"/>
              </p:cNvCxnSpPr>
              <p:nvPr/>
            </p:nvCxnSpPr>
            <p:spPr bwMode="auto">
              <a:xfrm>
                <a:off x="2580" y="8640"/>
                <a:ext cx="51" cy="202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2" name="AutoShape 31"/>
              <p:cNvCxnSpPr>
                <a:cxnSpLocks noChangeShapeType="1"/>
                <a:stCxn id="6155" idx="1"/>
                <a:endCxn id="6156" idx="5"/>
              </p:cNvCxnSpPr>
              <p:nvPr/>
            </p:nvCxnSpPr>
            <p:spPr bwMode="auto">
              <a:xfrm flipH="1" flipV="1">
                <a:off x="5763" y="2303"/>
                <a:ext cx="1402" cy="93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3" name="AutoShape 32"/>
              <p:cNvCxnSpPr>
                <a:cxnSpLocks noChangeShapeType="1"/>
                <a:stCxn id="6155" idx="7"/>
                <a:endCxn id="6157" idx="3"/>
              </p:cNvCxnSpPr>
              <p:nvPr/>
            </p:nvCxnSpPr>
            <p:spPr bwMode="auto">
              <a:xfrm flipV="1">
                <a:off x="10475" y="2551"/>
                <a:ext cx="1028" cy="68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184" name="Oval 80"/>
              <p:cNvSpPr>
                <a:spLocks noChangeArrowheads="1"/>
              </p:cNvSpPr>
              <p:nvPr/>
            </p:nvSpPr>
            <p:spPr bwMode="auto">
              <a:xfrm>
                <a:off x="8460" y="9360"/>
                <a:ext cx="2169" cy="1080"/>
              </a:xfrm>
              <a:prstGeom prst="ellipse">
                <a:avLst/>
              </a:prstGeom>
              <a:solidFill>
                <a:srgbClr val="FF9900"/>
              </a:solidFill>
              <a:ln w="9525">
                <a:solidFill>
                  <a:srgbClr val="000000"/>
                </a:solidFill>
                <a:round/>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400">
                    <a:latin typeface="Arial" panose="020B0604020202020204" pitchFamily="34" charset="0"/>
                  </a:rPr>
                  <a:t>Central Tendency </a:t>
                </a:r>
              </a:p>
            </p:txBody>
          </p:sp>
          <p:sp>
            <p:nvSpPr>
              <p:cNvPr id="6185" name="Oval 81"/>
              <p:cNvSpPr>
                <a:spLocks noChangeArrowheads="1"/>
              </p:cNvSpPr>
              <p:nvPr/>
            </p:nvSpPr>
            <p:spPr bwMode="auto">
              <a:xfrm>
                <a:off x="10963" y="9540"/>
                <a:ext cx="1980" cy="900"/>
              </a:xfrm>
              <a:prstGeom prst="ellipse">
                <a:avLst/>
              </a:prstGeom>
              <a:solidFill>
                <a:srgbClr val="FF9900"/>
              </a:solidFill>
              <a:ln w="9525">
                <a:solidFill>
                  <a:srgbClr val="000000"/>
                </a:solidFill>
                <a:round/>
                <a:headEnd/>
                <a:tailEnd/>
              </a:ln>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a:latin typeface="Arial" panose="020B0604020202020204" pitchFamily="34" charset="0"/>
                  </a:rPr>
                  <a:t>Variance</a:t>
                </a:r>
              </a:p>
            </p:txBody>
          </p:sp>
          <p:cxnSp>
            <p:nvCxnSpPr>
              <p:cNvPr id="6186" name="AutoShape 35"/>
              <p:cNvCxnSpPr>
                <a:cxnSpLocks noChangeShapeType="1"/>
                <a:stCxn id="6166" idx="2"/>
                <a:endCxn id="6184" idx="0"/>
              </p:cNvCxnSpPr>
              <p:nvPr/>
            </p:nvCxnSpPr>
            <p:spPr bwMode="auto">
              <a:xfrm flipH="1">
                <a:off x="9545" y="8640"/>
                <a:ext cx="1255" cy="7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87" name="AutoShape 36"/>
              <p:cNvCxnSpPr>
                <a:cxnSpLocks noChangeShapeType="1"/>
                <a:stCxn id="6166" idx="2"/>
                <a:endCxn id="6185" idx="0"/>
              </p:cNvCxnSpPr>
              <p:nvPr/>
            </p:nvCxnSpPr>
            <p:spPr bwMode="auto">
              <a:xfrm>
                <a:off x="10800" y="8640"/>
                <a:ext cx="1153" cy="9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6152" name="Oval 48"/>
            <p:cNvSpPr>
              <a:spLocks noChangeArrowheads="1"/>
            </p:cNvSpPr>
            <p:nvPr/>
          </p:nvSpPr>
          <p:spPr bwMode="auto">
            <a:xfrm>
              <a:off x="1898650" y="1501775"/>
              <a:ext cx="1377950" cy="685800"/>
            </a:xfrm>
            <a:prstGeom prst="ellipse">
              <a:avLst/>
            </a:prstGeom>
            <a:solidFill>
              <a:srgbClr val="FF9900"/>
            </a:solidFill>
            <a:ln w="9525">
              <a:solidFill>
                <a:srgbClr val="000000"/>
              </a:solidFill>
              <a:round/>
              <a:headEnd/>
              <a:tailEnd/>
            </a:ln>
          </p:spPr>
          <p:txBody>
            <a:bodyPr anchor="ctr" anchorCtr="1"/>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400">
                  <a:latin typeface="Arial" panose="020B0604020202020204" pitchFamily="34" charset="0"/>
                </a:rPr>
                <a:t>Careers</a:t>
              </a:r>
            </a:p>
          </p:txBody>
        </p:sp>
        <p:cxnSp>
          <p:nvCxnSpPr>
            <p:cNvPr id="50" name="Straight Arrow Connector 49"/>
            <p:cNvCxnSpPr>
              <a:stCxn id="6156" idx="4"/>
              <a:endCxn id="6152" idx="0"/>
            </p:cNvCxnSpPr>
            <p:nvPr/>
          </p:nvCxnSpPr>
          <p:spPr>
            <a:xfrm>
              <a:off x="2586038" y="1174750"/>
              <a:ext cx="1587" cy="3270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9" name="Rectangle 48"/>
          <p:cNvSpPr/>
          <p:nvPr/>
        </p:nvSpPr>
        <p:spPr>
          <a:xfrm>
            <a:off x="3534825" y="4190565"/>
            <a:ext cx="1940999" cy="1134745"/>
          </a:xfrm>
          <a:prstGeom prst="rect">
            <a:avLst/>
          </a:prstGeom>
          <a:solidFill>
            <a:srgbClr val="D1E7FB">
              <a:alpha val="50000"/>
            </a:srgb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6150" name="AutoShape 55"/>
          <p:cNvSpPr>
            <a:spLocks noChangeArrowheads="1"/>
          </p:cNvSpPr>
          <p:nvPr/>
        </p:nvSpPr>
        <p:spPr bwMode="auto">
          <a:xfrm>
            <a:off x="4027805" y="5172910"/>
            <a:ext cx="990600" cy="609600"/>
          </a:xfrm>
          <a:prstGeom prst="wedgeRoundRectCallout">
            <a:avLst>
              <a:gd name="adj1" fmla="val -40833"/>
              <a:gd name="adj2" fmla="val 94083"/>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Arial" panose="020B0604020202020204" pitchFamily="34" charset="0"/>
              </a:rPr>
              <a:t>We are here</a:t>
            </a:r>
          </a:p>
        </p:txBody>
      </p:sp>
      <p:pic>
        <p:nvPicPr>
          <p:cNvPr id="52" name="Picture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3830">
            <a:off x="3194860" y="5758045"/>
            <a:ext cx="963825" cy="986441"/>
          </a:xfrm>
          <a:prstGeom prst="ellipse">
            <a:avLst/>
          </a:prstGeom>
        </p:spPr>
      </p:pic>
    </p:spTree>
    <p:extLst>
      <p:ext uri="{BB962C8B-B14F-4D97-AF65-F5344CB8AC3E}">
        <p14:creationId xmlns:p14="http://schemas.microsoft.com/office/powerpoint/2010/main" val="34203748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dirty="0">
                <a:latin typeface="Franklin Gothic Medium" panose="020B0603020102020204" pitchFamily="34" charset="0"/>
              </a:rPr>
              <a:t>EXPERIMENTAL RESEARCH</a:t>
            </a:r>
          </a:p>
        </p:txBody>
      </p:sp>
      <p:sp>
        <p:nvSpPr>
          <p:cNvPr id="21507" name="Rectangle 3"/>
          <p:cNvSpPr>
            <a:spLocks noGrp="1" noChangeArrowheads="1"/>
          </p:cNvSpPr>
          <p:nvPr>
            <p:ph type="body" idx="1"/>
          </p:nvPr>
        </p:nvSpPr>
        <p:spPr/>
        <p:txBody>
          <a:bodyPr/>
          <a:lstStyle/>
          <a:p>
            <a:r>
              <a:rPr lang="en-US" altLang="en-US">
                <a:latin typeface="Franklin Gothic Medium" panose="020B0603020102020204" pitchFamily="34" charset="0"/>
              </a:rPr>
              <a:t>Purpose – to establish cause and effect relationships between variables.  </a:t>
            </a:r>
          </a:p>
          <a:p>
            <a:r>
              <a:rPr lang="en-US" altLang="en-US">
                <a:latin typeface="Franklin Gothic Medium" panose="020B0603020102020204" pitchFamily="34" charset="0"/>
              </a:rPr>
              <a:t>Strength – You find out if one variable (IV) causes a change in another variable (DV)</a:t>
            </a:r>
          </a:p>
          <a:p>
            <a:r>
              <a:rPr lang="en-US" altLang="en-US">
                <a:latin typeface="Franklin Gothic Medium" panose="020B0603020102020204" pitchFamily="34" charset="0"/>
              </a:rPr>
              <a:t>Weakness – Confounding variables, experimenter bias, etc.</a:t>
            </a:r>
          </a:p>
        </p:txBody>
      </p:sp>
    </p:spTree>
    <p:extLst>
      <p:ext uri="{BB962C8B-B14F-4D97-AF65-F5344CB8AC3E}">
        <p14:creationId xmlns:p14="http://schemas.microsoft.com/office/powerpoint/2010/main" val="14792113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EXPERIMENTATION</a:t>
            </a:r>
          </a:p>
        </p:txBody>
      </p:sp>
      <p:sp>
        <p:nvSpPr>
          <p:cNvPr id="3" name="Content Placeholder 2"/>
          <p:cNvSpPr>
            <a:spLocks noGrp="1"/>
          </p:cNvSpPr>
          <p:nvPr>
            <p:ph idx="1"/>
          </p:nvPr>
        </p:nvSpPr>
        <p:spPr/>
        <p:txBody>
          <a:bodyPr/>
          <a:lstStyle/>
          <a:p>
            <a:r>
              <a:rPr lang="en-US" dirty="0">
                <a:solidFill>
                  <a:srgbClr val="FF0000"/>
                </a:solidFill>
                <a:latin typeface="Franklin Gothic Medium" pitchFamily="34" charset="0"/>
              </a:rPr>
              <a:t>Experiment</a:t>
            </a:r>
          </a:p>
          <a:p>
            <a:r>
              <a:rPr lang="en-US" dirty="0">
                <a:latin typeface="Franklin Gothic Medium" pitchFamily="34" charset="0"/>
              </a:rPr>
              <a:t>Can isolate cause and effect</a:t>
            </a:r>
          </a:p>
          <a:p>
            <a:r>
              <a:rPr lang="en-US" dirty="0">
                <a:latin typeface="Franklin Gothic Medium" pitchFamily="34" charset="0"/>
              </a:rPr>
              <a:t>Control of factors</a:t>
            </a:r>
          </a:p>
          <a:p>
            <a:r>
              <a:rPr lang="en-US" dirty="0">
                <a:latin typeface="Franklin Gothic Medium" pitchFamily="34" charset="0"/>
              </a:rPr>
              <a:t>Manipulation of factor(s) of interest</a:t>
            </a:r>
          </a:p>
          <a:p>
            <a:r>
              <a:rPr lang="en-US" dirty="0">
                <a:latin typeface="Franklin Gothic Medium" pitchFamily="34" charset="0"/>
              </a:rPr>
              <a:t>Hold constant (“controlling”) factors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US" altLang="en-US" sz="4000" dirty="0">
                <a:latin typeface="Franklin Gothic Medium" panose="020B0603020102020204" pitchFamily="34" charset="0"/>
              </a:rPr>
              <a:t>CONTROL/EXPERIMENTAL GROUPS WHEN GIVING TREATMENTS</a:t>
            </a:r>
          </a:p>
        </p:txBody>
      </p:sp>
      <p:sp>
        <p:nvSpPr>
          <p:cNvPr id="17411" name="Rectangle 3"/>
          <p:cNvSpPr>
            <a:spLocks noGrp="1" noChangeArrowheads="1"/>
          </p:cNvSpPr>
          <p:nvPr>
            <p:ph type="body" idx="1"/>
          </p:nvPr>
        </p:nvSpPr>
        <p:spPr/>
        <p:txBody>
          <a:bodyPr/>
          <a:lstStyle/>
          <a:p>
            <a:r>
              <a:rPr lang="en-US" altLang="en-US">
                <a:latin typeface="Franklin Gothic Medium" panose="020B0603020102020204" pitchFamily="34" charset="0"/>
              </a:rPr>
              <a:t>Examples of treatments:</a:t>
            </a:r>
          </a:p>
          <a:p>
            <a:pPr lvl="1"/>
            <a:r>
              <a:rPr lang="en-US" altLang="en-US">
                <a:latin typeface="Franklin Gothic Medium" panose="020B0603020102020204" pitchFamily="34" charset="0"/>
              </a:rPr>
              <a:t>Drug trial</a:t>
            </a:r>
          </a:p>
          <a:p>
            <a:pPr lvl="1"/>
            <a:r>
              <a:rPr lang="en-US" altLang="en-US">
                <a:latin typeface="Franklin Gothic Medium" panose="020B0603020102020204" pitchFamily="34" charset="0"/>
              </a:rPr>
              <a:t>School programs</a:t>
            </a:r>
          </a:p>
          <a:p>
            <a:pPr lvl="1"/>
            <a:r>
              <a:rPr lang="en-US" altLang="en-US">
                <a:latin typeface="Franklin Gothic Medium" panose="020B0603020102020204" pitchFamily="34" charset="0"/>
              </a:rPr>
              <a:t>Food</a:t>
            </a:r>
          </a:p>
          <a:p>
            <a:r>
              <a:rPr lang="en-US" altLang="en-US">
                <a:latin typeface="Franklin Gothic Medium" panose="020B0603020102020204" pitchFamily="34" charset="0"/>
              </a:rPr>
              <a:t>The experimental group will get the treatment and the control group will not.</a:t>
            </a:r>
          </a:p>
          <a:p>
            <a:endParaRPr lang="en-US" altLang="en-US">
              <a:latin typeface="Franklin Gothic Medium" panose="020B0603020102020204" pitchFamily="34" charset="0"/>
            </a:endParaRPr>
          </a:p>
        </p:txBody>
      </p:sp>
    </p:spTree>
    <p:extLst>
      <p:ext uri="{BB962C8B-B14F-4D97-AF65-F5344CB8AC3E}">
        <p14:creationId xmlns:p14="http://schemas.microsoft.com/office/powerpoint/2010/main" val="34322512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ltLang="en-US" dirty="0">
                <a:latin typeface="Franklin Gothic Medium" panose="020B0603020102020204" pitchFamily="34" charset="0"/>
              </a:rPr>
              <a:t>EXPERIMENTAL GROUP</a:t>
            </a:r>
          </a:p>
        </p:txBody>
      </p:sp>
      <p:sp>
        <p:nvSpPr>
          <p:cNvPr id="18435" name="Content Placeholder 2"/>
          <p:cNvSpPr>
            <a:spLocks noGrp="1"/>
          </p:cNvSpPr>
          <p:nvPr>
            <p:ph idx="1"/>
          </p:nvPr>
        </p:nvSpPr>
        <p:spPr/>
        <p:txBody>
          <a:bodyPr/>
          <a:lstStyle/>
          <a:p>
            <a:pPr eaLnBrk="1" hangingPunct="1"/>
            <a:r>
              <a:rPr lang="en-US" altLang="en-US">
                <a:latin typeface="Franklin Gothic Medium" panose="020B0603020102020204" pitchFamily="34" charset="0"/>
              </a:rPr>
              <a:t>In a controlled experiment, the group subjected to a change in the independent variable </a:t>
            </a:r>
          </a:p>
          <a:p>
            <a:pPr eaLnBrk="1" hangingPunct="1">
              <a:buFontTx/>
              <a:buNone/>
            </a:pPr>
            <a:endParaRPr lang="en-US" altLang="en-US">
              <a:solidFill>
                <a:srgbClr val="FF0000"/>
              </a:solidFill>
              <a:latin typeface="Franklin Gothic Medium" panose="020B0603020102020204" pitchFamily="34" charset="0"/>
            </a:endParaRPr>
          </a:p>
        </p:txBody>
      </p:sp>
      <p:pic>
        <p:nvPicPr>
          <p:cNvPr id="18436" name="Picture 6" descr="CVS Caffeine Tabl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810000"/>
            <a:ext cx="2133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AutoShape 7"/>
          <p:cNvSpPr>
            <a:spLocks noChangeArrowheads="1"/>
          </p:cNvSpPr>
          <p:nvPr/>
        </p:nvSpPr>
        <p:spPr bwMode="auto">
          <a:xfrm>
            <a:off x="4191000" y="4114800"/>
            <a:ext cx="1676400" cy="1143000"/>
          </a:xfrm>
          <a:prstGeom prst="rightArrow">
            <a:avLst>
              <a:gd name="adj1" fmla="val 50000"/>
              <a:gd name="adj2" fmla="val 36667"/>
            </a:avLst>
          </a:prstGeom>
          <a:solidFill>
            <a:srgbClr val="2C8842"/>
          </a:solidFill>
          <a:ln w="9525">
            <a:solidFill>
              <a:srgbClr val="2C8842"/>
            </a:solidFill>
            <a:miter lim="800000"/>
            <a:headEnd/>
            <a:tailEnd/>
          </a:ln>
          <a:effectLst>
            <a:outerShdw dist="107763" dir="2700000" algn="ctr" rotWithShape="0">
              <a:schemeClr val="bg2">
                <a:alpha val="50000"/>
              </a:schemeClr>
            </a:outerShdw>
          </a:effec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pic>
        <p:nvPicPr>
          <p:cNvPr id="18438" name="Picture 8" descr="ANd9GcQwvQAbfrL2Ke-m9BWqVqtZQ6vEVEO9-m770db2328t8V8Bun4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886200"/>
            <a:ext cx="25146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9780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dirty="0">
                <a:latin typeface="Franklin Gothic Medium" panose="020B0603020102020204" pitchFamily="34" charset="0"/>
              </a:rPr>
              <a:t>PLACEBO EFFECT</a:t>
            </a:r>
          </a:p>
        </p:txBody>
      </p:sp>
      <p:sp>
        <p:nvSpPr>
          <p:cNvPr id="19459" name="Rectangle 3"/>
          <p:cNvSpPr>
            <a:spLocks noGrp="1" noChangeArrowheads="1"/>
          </p:cNvSpPr>
          <p:nvPr>
            <p:ph type="body" idx="1"/>
          </p:nvPr>
        </p:nvSpPr>
        <p:spPr/>
        <p:txBody>
          <a:bodyPr/>
          <a:lstStyle/>
          <a:p>
            <a:r>
              <a:rPr lang="en-US" altLang="en-US">
                <a:latin typeface="Franklin Gothic Medium" panose="020B0603020102020204" pitchFamily="34" charset="0"/>
              </a:rPr>
              <a:t>It's what happens when a person takes a medication that he or she thinks will help, and therefore it actually does.</a:t>
            </a:r>
          </a:p>
          <a:p>
            <a:r>
              <a:rPr lang="en-US" altLang="en-US">
                <a:latin typeface="Franklin Gothic Medium" panose="020B0603020102020204" pitchFamily="34" charset="0"/>
              </a:rPr>
              <a:t>If you gave a 7 year old you were babysitting decaf but told them it was coffee they might convince themselves it was caffeinated and therefore act hyper.</a:t>
            </a:r>
          </a:p>
        </p:txBody>
      </p:sp>
    </p:spTree>
    <p:extLst>
      <p:ext uri="{BB962C8B-B14F-4D97-AF65-F5344CB8AC3E}">
        <p14:creationId xmlns:p14="http://schemas.microsoft.com/office/powerpoint/2010/main" val="21529402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idx="4294967295"/>
          </p:nvPr>
        </p:nvSpPr>
        <p:spPr/>
        <p:txBody>
          <a:bodyPr/>
          <a:lstStyle/>
          <a:p>
            <a:pPr eaLnBrk="1" hangingPunct="1"/>
            <a:r>
              <a:rPr lang="en-US" altLang="en-US">
                <a:latin typeface="Franklin Gothic Medium" panose="020B0603020102020204" pitchFamily="34" charset="0"/>
              </a:rPr>
              <a:t>It could be both . . .  </a:t>
            </a:r>
          </a:p>
        </p:txBody>
      </p:sp>
      <p:pic>
        <p:nvPicPr>
          <p:cNvPr id="20483" name="Picture 4" descr="CVS Caffeine Tabl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133600"/>
            <a:ext cx="1676400"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AutoShape 5"/>
          <p:cNvSpPr>
            <a:spLocks noChangeArrowheads="1"/>
          </p:cNvSpPr>
          <p:nvPr/>
        </p:nvSpPr>
        <p:spPr bwMode="auto">
          <a:xfrm>
            <a:off x="4191000" y="2895600"/>
            <a:ext cx="1676400" cy="1143000"/>
          </a:xfrm>
          <a:prstGeom prst="rightArrow">
            <a:avLst>
              <a:gd name="adj1" fmla="val 50000"/>
              <a:gd name="adj2" fmla="val 36667"/>
            </a:avLst>
          </a:prstGeom>
          <a:solidFill>
            <a:srgbClr val="2C8842"/>
          </a:solidFill>
          <a:ln w="9525">
            <a:solidFill>
              <a:srgbClr val="2C8842"/>
            </a:solidFill>
            <a:miter lim="800000"/>
            <a:headEnd/>
            <a:tailEnd/>
          </a:ln>
          <a:effectLst>
            <a:outerShdw dist="107763" dir="2700000" algn="ctr" rotWithShape="0">
              <a:schemeClr val="bg2">
                <a:alpha val="50000"/>
              </a:schemeClr>
            </a:outerShdw>
          </a:effec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pic>
        <p:nvPicPr>
          <p:cNvPr id="20485" name="Picture 6" descr="ANd9GcQwvQAbfrL2Ke-m9BWqVqtZQ6vEVEO9-m770db2328t8V8Bun4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667000"/>
            <a:ext cx="25146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descr="placeb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657600"/>
            <a:ext cx="26384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507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lh3.googleusercontent.com/l5Az2-prY_r7d3Kdtu6QkDf26nmkJCQAhTef_g92yXNTiqwyexVghhSdNK_elmPIDQ5yCzZTNdbhm4RWto_aisWnAs11RIN3gGxJ9axO9wvZ"/>
          <p:cNvPicPr>
            <a:picLocks noChangeAspect="1" noChangeArrowheads="1"/>
          </p:cNvPicPr>
          <p:nvPr/>
        </p:nvPicPr>
        <p:blipFill>
          <a:blip r:embed="rId3" cstate="print"/>
          <a:srcRect/>
          <a:stretch>
            <a:fillRect/>
          </a:stretch>
        </p:blipFill>
        <p:spPr bwMode="auto">
          <a:xfrm>
            <a:off x="-19050" y="0"/>
            <a:ext cx="9163050" cy="6858000"/>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en-US" dirty="0">
                <a:latin typeface="Franklin Gothic Medium" panose="020B0603020102020204" pitchFamily="34" charset="0"/>
              </a:rPr>
              <a:t>CONTROL GROUP</a:t>
            </a:r>
          </a:p>
        </p:txBody>
      </p:sp>
      <p:sp>
        <p:nvSpPr>
          <p:cNvPr id="21507" name="Content Placeholder 2"/>
          <p:cNvSpPr>
            <a:spLocks noGrp="1"/>
          </p:cNvSpPr>
          <p:nvPr>
            <p:ph idx="1"/>
          </p:nvPr>
        </p:nvSpPr>
        <p:spPr/>
        <p:txBody>
          <a:bodyPr/>
          <a:lstStyle/>
          <a:p>
            <a:pPr eaLnBrk="1" hangingPunct="1"/>
            <a:r>
              <a:rPr lang="en-US" altLang="en-US">
                <a:latin typeface="Franklin Gothic Medium" panose="020B0603020102020204" pitchFamily="34" charset="0"/>
              </a:rPr>
              <a:t>In a controlled experiment, this is the group </a:t>
            </a:r>
            <a:r>
              <a:rPr lang="en-US" altLang="en-US" sz="4400" b="1">
                <a:solidFill>
                  <a:srgbClr val="2C8842"/>
                </a:solidFill>
                <a:latin typeface="Franklin Gothic Medium" panose="020B0603020102020204" pitchFamily="34" charset="0"/>
              </a:rPr>
              <a:t>NOT</a:t>
            </a:r>
            <a:r>
              <a:rPr lang="en-US" altLang="en-US">
                <a:latin typeface="Franklin Gothic Medium" panose="020B0603020102020204" pitchFamily="34" charset="0"/>
              </a:rPr>
              <a:t> subjected to a change in the independent variable</a:t>
            </a:r>
          </a:p>
          <a:p>
            <a:pPr eaLnBrk="1" hangingPunct="1"/>
            <a:r>
              <a:rPr lang="en-US" altLang="en-US">
                <a:latin typeface="Franklin Gothic Medium" panose="020B0603020102020204" pitchFamily="34" charset="0"/>
              </a:rPr>
              <a:t>The control group is the group that are given a </a:t>
            </a:r>
            <a:r>
              <a:rPr lang="en-US" altLang="en-US">
                <a:solidFill>
                  <a:srgbClr val="FF0000"/>
                </a:solidFill>
                <a:latin typeface="Franklin Gothic Medium" panose="020B0603020102020204" pitchFamily="34" charset="0"/>
              </a:rPr>
              <a:t>placebo</a:t>
            </a:r>
            <a:r>
              <a:rPr lang="en-US" altLang="en-US">
                <a:latin typeface="Franklin Gothic Medium" panose="020B0603020102020204" pitchFamily="34" charset="0"/>
              </a:rPr>
              <a:t>, </a:t>
            </a:r>
            <a:r>
              <a:rPr lang="en-US" altLang="en-US">
                <a:solidFill>
                  <a:srgbClr val="FF0000"/>
                </a:solidFill>
                <a:latin typeface="Franklin Gothic Medium" panose="020B0603020102020204" pitchFamily="34" charset="0"/>
              </a:rPr>
              <a:t>nothing is changed </a:t>
            </a:r>
          </a:p>
        </p:txBody>
      </p:sp>
      <p:pic>
        <p:nvPicPr>
          <p:cNvPr id="21508" name="Picture 6" descr="sug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800600"/>
            <a:ext cx="15827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AutoShape 7"/>
          <p:cNvSpPr>
            <a:spLocks noChangeArrowheads="1"/>
          </p:cNvSpPr>
          <p:nvPr/>
        </p:nvSpPr>
        <p:spPr bwMode="auto">
          <a:xfrm>
            <a:off x="4191000" y="5029200"/>
            <a:ext cx="1676400" cy="1143000"/>
          </a:xfrm>
          <a:prstGeom prst="rightArrow">
            <a:avLst>
              <a:gd name="adj1" fmla="val 50000"/>
              <a:gd name="adj2" fmla="val 36667"/>
            </a:avLst>
          </a:prstGeom>
          <a:solidFill>
            <a:srgbClr val="2C8842"/>
          </a:solidFill>
          <a:ln w="9525">
            <a:solidFill>
              <a:srgbClr val="2C8842"/>
            </a:solidFill>
            <a:miter lim="800000"/>
            <a:headEnd/>
            <a:tailEnd/>
          </a:ln>
          <a:effectLst>
            <a:outerShdw dist="107763" dir="2700000" algn="ctr" rotWithShape="0">
              <a:schemeClr val="bg2">
                <a:alpha val="50000"/>
              </a:schemeClr>
            </a:outerShdw>
          </a:effec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pic>
        <p:nvPicPr>
          <p:cNvPr id="21510" name="Picture 8" descr="ANd9GcQwvQAbfrL2Ke-m9BWqVqtZQ6vEVEO9-m770db2328t8V8Bun4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800600"/>
            <a:ext cx="25146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4677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fontScale="90000"/>
          </a:bodyPr>
          <a:lstStyle/>
          <a:p>
            <a:r>
              <a:rPr lang="en-US" altLang="en-US" dirty="0">
                <a:latin typeface="Franklin Gothic Medium" panose="020B0603020102020204" pitchFamily="34" charset="0"/>
              </a:rPr>
              <a:t>RANDOM ASSIGNMENT OF PARTICIPANTS</a:t>
            </a:r>
          </a:p>
        </p:txBody>
      </p:sp>
      <p:sp>
        <p:nvSpPr>
          <p:cNvPr id="22531" name="Content Placeholder 2"/>
          <p:cNvSpPr>
            <a:spLocks noGrp="1"/>
          </p:cNvSpPr>
          <p:nvPr>
            <p:ph idx="1"/>
          </p:nvPr>
        </p:nvSpPr>
        <p:spPr/>
        <p:txBody>
          <a:bodyPr/>
          <a:lstStyle/>
          <a:p>
            <a:r>
              <a:rPr lang="en-US" altLang="en-US">
                <a:latin typeface="Franklin Gothic Medium" panose="020B0603020102020204" pitchFamily="34" charset="0"/>
              </a:rPr>
              <a:t> This is when you randomly assign participants to either your control or experimental groups.</a:t>
            </a:r>
          </a:p>
          <a:p>
            <a:r>
              <a:rPr lang="en-US" altLang="en-US">
                <a:latin typeface="Franklin Gothic Medium" panose="020B0603020102020204" pitchFamily="34" charset="0"/>
              </a:rPr>
              <a:t>Get an alphabetical list of participants and assign every other name to the experimental group.</a:t>
            </a:r>
          </a:p>
          <a:p>
            <a:r>
              <a:rPr lang="en-US" altLang="en-US">
                <a:latin typeface="Franklin Gothic Medium" panose="020B0603020102020204" pitchFamily="34" charset="0"/>
              </a:rPr>
              <a:t>Random Assignment </a:t>
            </a:r>
            <a:r>
              <a:rPr lang="en-US" altLang="en-US">
                <a:latin typeface="Franklin Gothic Medium" panose="020B0603020102020204" pitchFamily="34" charset="0"/>
                <a:sym typeface="Wingdings" panose="05000000000000000000" pitchFamily="2" charset="2"/>
              </a:rPr>
              <a:t> Experiments</a:t>
            </a:r>
          </a:p>
          <a:p>
            <a:r>
              <a:rPr lang="en-US" altLang="en-US">
                <a:latin typeface="Franklin Gothic Medium" panose="020B0603020102020204" pitchFamily="34" charset="0"/>
                <a:sym typeface="Wingdings" panose="05000000000000000000" pitchFamily="2" charset="2"/>
              </a:rPr>
              <a:t>Random Selection  Surveys</a:t>
            </a:r>
            <a:endParaRPr lang="en-US" altLang="en-US">
              <a:latin typeface="Franklin Gothic Medium" panose="020B0603020102020204" pitchFamily="34" charset="0"/>
            </a:endParaRPr>
          </a:p>
        </p:txBody>
      </p:sp>
    </p:spTree>
    <p:extLst>
      <p:ext uri="{BB962C8B-B14F-4D97-AF65-F5344CB8AC3E}">
        <p14:creationId xmlns:p14="http://schemas.microsoft.com/office/powerpoint/2010/main" val="35529498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fontScale="90000"/>
          </a:bodyPr>
          <a:lstStyle/>
          <a:p>
            <a:r>
              <a:rPr lang="en-US" altLang="en-US" dirty="0">
                <a:latin typeface="Franklin Gothic Medium" panose="020B0603020102020204" pitchFamily="34" charset="0"/>
              </a:rPr>
              <a:t>SINGLE/DOUBLE BLIND PROCEDURE</a:t>
            </a:r>
          </a:p>
        </p:txBody>
      </p:sp>
      <p:sp>
        <p:nvSpPr>
          <p:cNvPr id="23555" name="Content Placeholder 2"/>
          <p:cNvSpPr>
            <a:spLocks noGrp="1"/>
          </p:cNvSpPr>
          <p:nvPr>
            <p:ph idx="1"/>
          </p:nvPr>
        </p:nvSpPr>
        <p:spPr>
          <a:xfrm>
            <a:off x="1295400" y="1600200"/>
            <a:ext cx="7848600" cy="1752600"/>
          </a:xfrm>
        </p:spPr>
        <p:txBody>
          <a:bodyPr/>
          <a:lstStyle/>
          <a:p>
            <a:r>
              <a:rPr lang="en-US" altLang="en-US">
                <a:latin typeface="Franklin Gothic Medium" panose="020B0603020102020204" pitchFamily="34" charset="0"/>
              </a:rPr>
              <a:t>Single Blind:</a:t>
            </a:r>
          </a:p>
          <a:p>
            <a:pPr lvl="3"/>
            <a:r>
              <a:rPr lang="en-US" altLang="en-US">
                <a:latin typeface="Franklin Gothic Medium" panose="020B0603020102020204" pitchFamily="34" charset="0"/>
              </a:rPr>
              <a:t>During an experiment </a:t>
            </a:r>
            <a:r>
              <a:rPr lang="en-US" altLang="en-US">
                <a:solidFill>
                  <a:srgbClr val="FF0000"/>
                </a:solidFill>
                <a:latin typeface="Franklin Gothic Medium" panose="020B0603020102020204" pitchFamily="34" charset="0"/>
              </a:rPr>
              <a:t>only</a:t>
            </a:r>
            <a:r>
              <a:rPr lang="en-US" altLang="en-US">
                <a:latin typeface="Franklin Gothic Medium" panose="020B0603020102020204" pitchFamily="34" charset="0"/>
              </a:rPr>
              <a:t> the </a:t>
            </a:r>
            <a:r>
              <a:rPr lang="en-US" altLang="en-US">
                <a:solidFill>
                  <a:srgbClr val="FF0000"/>
                </a:solidFill>
                <a:latin typeface="Franklin Gothic Medium" panose="020B0603020102020204" pitchFamily="34" charset="0"/>
              </a:rPr>
              <a:t>participant</a:t>
            </a:r>
            <a:r>
              <a:rPr lang="en-US" altLang="en-US">
                <a:latin typeface="Franklin Gothic Medium" panose="020B0603020102020204" pitchFamily="34" charset="0"/>
              </a:rPr>
              <a:t> is </a:t>
            </a:r>
            <a:r>
              <a:rPr lang="en-US" altLang="en-US">
                <a:solidFill>
                  <a:srgbClr val="FF0000"/>
                </a:solidFill>
                <a:latin typeface="Franklin Gothic Medium" panose="020B0603020102020204" pitchFamily="34" charset="0"/>
              </a:rPr>
              <a:t>unaware</a:t>
            </a:r>
            <a:r>
              <a:rPr lang="en-US" altLang="en-US">
                <a:latin typeface="Franklin Gothic Medium" panose="020B0603020102020204" pitchFamily="34" charset="0"/>
              </a:rPr>
              <a:t> of the group they are in, either the control or experimental group</a:t>
            </a:r>
          </a:p>
        </p:txBody>
      </p:sp>
      <p:sp>
        <p:nvSpPr>
          <p:cNvPr id="23556" name="TextBox 3"/>
          <p:cNvSpPr txBox="1">
            <a:spLocks noChangeArrowheads="1"/>
          </p:cNvSpPr>
          <p:nvPr/>
        </p:nvSpPr>
        <p:spPr bwMode="auto">
          <a:xfrm>
            <a:off x="1295400" y="4419600"/>
            <a:ext cx="7391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a:latin typeface="Franklin Gothic Medium" panose="020B0603020102020204" pitchFamily="34" charset="0"/>
              </a:rPr>
              <a:t>Double Blind:</a:t>
            </a:r>
          </a:p>
          <a:p>
            <a:pPr lvl="3" eaLnBrk="1" hangingPunct="1">
              <a:spcBef>
                <a:spcPct val="0"/>
              </a:spcBef>
              <a:buFontTx/>
              <a:buNone/>
            </a:pPr>
            <a:r>
              <a:rPr lang="en-US" altLang="en-US" sz="3600">
                <a:latin typeface="Franklin Gothic Medium" panose="020B0603020102020204" pitchFamily="34" charset="0"/>
              </a:rPr>
              <a:t>- </a:t>
            </a:r>
            <a:r>
              <a:rPr lang="en-US" altLang="en-US">
                <a:latin typeface="Franklin Gothic Medium" panose="020B0603020102020204" pitchFamily="34" charset="0"/>
              </a:rPr>
              <a:t>During an experiment both the participant and the researcher in the room are unaware of the group they are in.</a:t>
            </a:r>
            <a:endParaRPr lang="en-US" altLang="en-US" sz="3600">
              <a:latin typeface="Franklin Gothic Medium" panose="020B0603020102020204" pitchFamily="34" charset="0"/>
            </a:endParaRPr>
          </a:p>
        </p:txBody>
      </p:sp>
    </p:spTree>
    <p:extLst>
      <p:ext uri="{BB962C8B-B14F-4D97-AF65-F5344CB8AC3E}">
        <p14:creationId xmlns:p14="http://schemas.microsoft.com/office/powerpoint/2010/main" val="28853577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5" descr="single-bli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52487"/>
            <a:ext cx="777240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6"/>
          <p:cNvSpPr>
            <a:spLocks noChangeArrowheads="1"/>
          </p:cNvSpPr>
          <p:nvPr/>
        </p:nvSpPr>
        <p:spPr bwMode="auto">
          <a:xfrm>
            <a:off x="5410200" y="4876800"/>
            <a:ext cx="533400" cy="4572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a:latin typeface="Arial" panose="020B0604020202020204" pitchFamily="34" charset="0"/>
              </a:rPr>
              <a:t>Drug</a:t>
            </a:r>
          </a:p>
        </p:txBody>
      </p:sp>
      <p:sp>
        <p:nvSpPr>
          <p:cNvPr id="24582" name="Rectangle 7"/>
          <p:cNvSpPr>
            <a:spLocks noChangeArrowheads="1"/>
          </p:cNvSpPr>
          <p:nvPr/>
        </p:nvSpPr>
        <p:spPr bwMode="auto">
          <a:xfrm>
            <a:off x="6172200" y="3276600"/>
            <a:ext cx="838200" cy="4572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a:latin typeface="Arial" panose="020B0604020202020204" pitchFamily="34" charset="0"/>
              </a:rPr>
              <a:t>Placebo</a:t>
            </a:r>
          </a:p>
        </p:txBody>
      </p:sp>
    </p:spTree>
    <p:extLst>
      <p:ext uri="{BB962C8B-B14F-4D97-AF65-F5344CB8AC3E}">
        <p14:creationId xmlns:p14="http://schemas.microsoft.com/office/powerpoint/2010/main" val="14885582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5" descr="double-bli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77240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6"/>
          <p:cNvSpPr>
            <a:spLocks noChangeArrowheads="1"/>
          </p:cNvSpPr>
          <p:nvPr/>
        </p:nvSpPr>
        <p:spPr bwMode="auto">
          <a:xfrm>
            <a:off x="5410200" y="4876800"/>
            <a:ext cx="533400" cy="4572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a:latin typeface="Arial" panose="020B0604020202020204" pitchFamily="34" charset="0"/>
              </a:rPr>
              <a:t>Drug</a:t>
            </a:r>
          </a:p>
        </p:txBody>
      </p:sp>
      <p:sp>
        <p:nvSpPr>
          <p:cNvPr id="25605" name="Rectangle 7"/>
          <p:cNvSpPr>
            <a:spLocks noChangeArrowheads="1"/>
          </p:cNvSpPr>
          <p:nvPr/>
        </p:nvSpPr>
        <p:spPr bwMode="auto">
          <a:xfrm>
            <a:off x="6172200" y="3276600"/>
            <a:ext cx="838200" cy="4572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a:latin typeface="Arial" panose="020B0604020202020204" pitchFamily="34" charset="0"/>
              </a:rPr>
              <a:t>Placebo</a:t>
            </a:r>
          </a:p>
        </p:txBody>
      </p:sp>
    </p:spTree>
    <p:extLst>
      <p:ext uri="{BB962C8B-B14F-4D97-AF65-F5344CB8AC3E}">
        <p14:creationId xmlns:p14="http://schemas.microsoft.com/office/powerpoint/2010/main" val="11725026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ltLang="en-US" dirty="0">
                <a:latin typeface="Franklin Gothic Medium" panose="020B0603020102020204" pitchFamily="34" charset="0"/>
              </a:rPr>
              <a:t>CONFOUNDING VARIABLES</a:t>
            </a:r>
          </a:p>
        </p:txBody>
      </p:sp>
      <p:sp>
        <p:nvSpPr>
          <p:cNvPr id="26627" name="Content Placeholder 2"/>
          <p:cNvSpPr>
            <a:spLocks noGrp="1"/>
          </p:cNvSpPr>
          <p:nvPr>
            <p:ph idx="1"/>
          </p:nvPr>
        </p:nvSpPr>
        <p:spPr/>
        <p:txBody>
          <a:bodyPr/>
          <a:lstStyle/>
          <a:p>
            <a:pPr eaLnBrk="1" hangingPunct="1"/>
            <a:r>
              <a:rPr lang="en-US" altLang="en-US" dirty="0">
                <a:latin typeface="Franklin Gothic Medium" panose="020B0603020102020204" pitchFamily="34" charset="0"/>
              </a:rPr>
              <a:t>Variables that a researcher </a:t>
            </a:r>
            <a:r>
              <a:rPr lang="en-US" altLang="en-US" dirty="0">
                <a:solidFill>
                  <a:srgbClr val="FF0000"/>
                </a:solidFill>
                <a:latin typeface="Franklin Gothic Medium" panose="020B0603020102020204" pitchFamily="34" charset="0"/>
              </a:rPr>
              <a:t>fails</a:t>
            </a:r>
            <a:r>
              <a:rPr lang="en-US" altLang="en-US" dirty="0">
                <a:latin typeface="Franklin Gothic Medium" panose="020B0603020102020204" pitchFamily="34" charset="0"/>
              </a:rPr>
              <a:t> to control for or eliminate.</a:t>
            </a:r>
          </a:p>
          <a:p>
            <a:pPr eaLnBrk="1" hangingPunct="1"/>
            <a:r>
              <a:rPr lang="en-US" altLang="en-US" dirty="0">
                <a:latin typeface="Franklin Gothic Medium" panose="020B0603020102020204" pitchFamily="34" charset="0"/>
              </a:rPr>
              <a:t>The only thing that should change is the Independent Variable.  If the IV is the only thing that changes, then it must be the thing that caused the change. </a:t>
            </a:r>
          </a:p>
          <a:p>
            <a:pPr eaLnBrk="1" hangingPunct="1"/>
            <a:r>
              <a:rPr lang="en-US" altLang="en-US" dirty="0">
                <a:latin typeface="Franklin Gothic Medium" panose="020B0603020102020204" pitchFamily="34" charset="0"/>
              </a:rPr>
              <a:t>If there were confounding variables it might have been them as well.</a:t>
            </a:r>
          </a:p>
        </p:txBody>
      </p:sp>
    </p:spTree>
    <p:extLst>
      <p:ext uri="{BB962C8B-B14F-4D97-AF65-F5344CB8AC3E}">
        <p14:creationId xmlns:p14="http://schemas.microsoft.com/office/powerpoint/2010/main" val="28413573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dirty="0">
                <a:latin typeface="Franklin Gothic Medium" panose="020B0603020102020204" pitchFamily="34" charset="0"/>
              </a:rPr>
              <a:t>EXPERIMENTER BIAS</a:t>
            </a:r>
          </a:p>
        </p:txBody>
      </p:sp>
      <p:sp>
        <p:nvSpPr>
          <p:cNvPr id="28675" name="Rectangle 3"/>
          <p:cNvSpPr>
            <a:spLocks noGrp="1" noChangeArrowheads="1"/>
          </p:cNvSpPr>
          <p:nvPr>
            <p:ph type="body" idx="1"/>
          </p:nvPr>
        </p:nvSpPr>
        <p:spPr/>
        <p:txBody>
          <a:bodyPr/>
          <a:lstStyle/>
          <a:p>
            <a:r>
              <a:rPr lang="en-US" altLang="en-US">
                <a:latin typeface="Franklin Gothic Medium" panose="020B0603020102020204" pitchFamily="34" charset="0"/>
              </a:rPr>
              <a:t>Errors in a research study due to the predisposed notions or beliefs of the experimenter.  </a:t>
            </a:r>
          </a:p>
          <a:p>
            <a:r>
              <a:rPr lang="en-US" altLang="en-US">
                <a:latin typeface="Franklin Gothic Medium" panose="020B0603020102020204" pitchFamily="34" charset="0"/>
              </a:rPr>
              <a:t>Or in other words, the point in every research paper you’ve ever written when you purposely ignore a source that directly contradicts your thesis.</a:t>
            </a:r>
          </a:p>
        </p:txBody>
      </p:sp>
    </p:spTree>
    <p:extLst>
      <p:ext uri="{BB962C8B-B14F-4D97-AF65-F5344CB8AC3E}">
        <p14:creationId xmlns:p14="http://schemas.microsoft.com/office/powerpoint/2010/main" val="22555457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descr="coffee-c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4196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1"/>
          <p:cNvSpPr>
            <a:spLocks noGrp="1"/>
          </p:cNvSpPr>
          <p:nvPr>
            <p:ph type="title"/>
          </p:nvPr>
        </p:nvSpPr>
        <p:spPr/>
        <p:txBody>
          <a:bodyPr>
            <a:normAutofit fontScale="90000"/>
          </a:bodyPr>
          <a:lstStyle/>
          <a:p>
            <a:pPr eaLnBrk="1" hangingPunct="1"/>
            <a:r>
              <a:rPr lang="en-US" altLang="en-US" sz="4000" dirty="0">
                <a:latin typeface="Franklin Gothic Medium" panose="020B0603020102020204" pitchFamily="34" charset="0"/>
              </a:rPr>
              <a:t>INDEPENDENT/DEPENDENT VARIABLE</a:t>
            </a:r>
          </a:p>
        </p:txBody>
      </p:sp>
      <p:sp>
        <p:nvSpPr>
          <p:cNvPr id="11268" name="Content Placeholder 2"/>
          <p:cNvSpPr>
            <a:spLocks noGrp="1"/>
          </p:cNvSpPr>
          <p:nvPr>
            <p:ph idx="1"/>
          </p:nvPr>
        </p:nvSpPr>
        <p:spPr>
          <a:xfrm>
            <a:off x="152400" y="1542013"/>
            <a:ext cx="7848600" cy="1447800"/>
          </a:xfrm>
        </p:spPr>
        <p:txBody>
          <a:bodyPr>
            <a:normAutofit fontScale="92500" lnSpcReduction="20000"/>
          </a:bodyPr>
          <a:lstStyle/>
          <a:p>
            <a:pPr marL="0" indent="0" eaLnBrk="1" hangingPunct="1">
              <a:buFontTx/>
              <a:buNone/>
            </a:pPr>
            <a:r>
              <a:rPr lang="en-US" altLang="en-US" sz="3900" dirty="0">
                <a:latin typeface="Franklin Gothic Medium" panose="020B0603020102020204" pitchFamily="34" charset="0"/>
              </a:rPr>
              <a:t>Independent Variable</a:t>
            </a:r>
          </a:p>
          <a:p>
            <a:pPr lvl="1" eaLnBrk="1" hangingPunct="1">
              <a:lnSpc>
                <a:spcPct val="90000"/>
              </a:lnSpc>
            </a:pPr>
            <a:r>
              <a:rPr lang="en-US" altLang="en-US" sz="2000" dirty="0">
                <a:latin typeface="Franklin Gothic Medium" panose="020B0603020102020204" pitchFamily="34" charset="0"/>
              </a:rPr>
              <a:t>Cause (what you are studying)</a:t>
            </a:r>
          </a:p>
          <a:p>
            <a:pPr lvl="1" eaLnBrk="1" hangingPunct="1">
              <a:lnSpc>
                <a:spcPct val="90000"/>
              </a:lnSpc>
            </a:pPr>
            <a:r>
              <a:rPr lang="en-US" altLang="en-US" sz="2000" dirty="0">
                <a:latin typeface="Franklin Gothic Medium" panose="020B0603020102020204" pitchFamily="34" charset="0"/>
              </a:rPr>
              <a:t>This is the variable that is manipulated by the experimenter</a:t>
            </a:r>
          </a:p>
          <a:p>
            <a:pPr lvl="1" eaLnBrk="1" hangingPunct="1">
              <a:lnSpc>
                <a:spcPct val="90000"/>
              </a:lnSpc>
            </a:pPr>
            <a:r>
              <a:rPr lang="en-US" altLang="en-US" sz="2000" dirty="0">
                <a:latin typeface="Franklin Gothic Medium" panose="020B0603020102020204" pitchFamily="34" charset="0"/>
              </a:rPr>
              <a:t>The variable that I change</a:t>
            </a:r>
          </a:p>
        </p:txBody>
      </p:sp>
      <p:sp>
        <p:nvSpPr>
          <p:cNvPr id="11269" name="TextBox 3"/>
          <p:cNvSpPr txBox="1">
            <a:spLocks noChangeArrowheads="1"/>
          </p:cNvSpPr>
          <p:nvPr/>
        </p:nvSpPr>
        <p:spPr bwMode="auto">
          <a:xfrm>
            <a:off x="152400" y="2957788"/>
            <a:ext cx="768191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dirty="0">
                <a:latin typeface="Franklin Gothic Medium" panose="020B0603020102020204" pitchFamily="34" charset="0"/>
              </a:rPr>
              <a:t>Dependent Variable </a:t>
            </a:r>
          </a:p>
          <a:p>
            <a:pPr lvl="1" eaLnBrk="1" hangingPunct="1">
              <a:lnSpc>
                <a:spcPct val="90000"/>
              </a:lnSpc>
            </a:pPr>
            <a:r>
              <a:rPr lang="en-US" altLang="en-US" sz="2000" dirty="0">
                <a:solidFill>
                  <a:srgbClr val="000000"/>
                </a:solidFill>
                <a:latin typeface="Franklin Gothic Medium" panose="020B0603020102020204" pitchFamily="34" charset="0"/>
              </a:rPr>
              <a:t>Effect (result of experiment)</a:t>
            </a:r>
          </a:p>
          <a:p>
            <a:pPr lvl="1" eaLnBrk="1" hangingPunct="1">
              <a:lnSpc>
                <a:spcPct val="90000"/>
              </a:lnSpc>
            </a:pPr>
            <a:r>
              <a:rPr lang="en-US" altLang="en-US" sz="2000" dirty="0">
                <a:solidFill>
                  <a:srgbClr val="000000"/>
                </a:solidFill>
                <a:latin typeface="Franklin Gothic Medium" panose="020B0603020102020204" pitchFamily="34" charset="0"/>
              </a:rPr>
              <a:t>This is the variable that is measured by the experimenter</a:t>
            </a:r>
          </a:p>
          <a:p>
            <a:pPr lvl="1" eaLnBrk="1" hangingPunct="1">
              <a:lnSpc>
                <a:spcPct val="90000"/>
              </a:lnSpc>
            </a:pPr>
            <a:r>
              <a:rPr lang="en-US" altLang="en-US" sz="2000" dirty="0">
                <a:solidFill>
                  <a:srgbClr val="000000"/>
                </a:solidFill>
                <a:latin typeface="Franklin Gothic Medium" panose="020B0603020102020204" pitchFamily="34" charset="0"/>
              </a:rPr>
              <a:t>It </a:t>
            </a:r>
            <a:r>
              <a:rPr lang="en-US" altLang="en-US" sz="2000" i="1" dirty="0">
                <a:solidFill>
                  <a:srgbClr val="000000"/>
                </a:solidFill>
                <a:latin typeface="Franklin Gothic Medium" panose="020B0603020102020204" pitchFamily="34" charset="0"/>
              </a:rPr>
              <a:t>DEPENDS </a:t>
            </a:r>
            <a:r>
              <a:rPr lang="en-US" altLang="en-US" sz="2000" dirty="0">
                <a:solidFill>
                  <a:srgbClr val="000000"/>
                </a:solidFill>
                <a:latin typeface="Franklin Gothic Medium" panose="020B0603020102020204" pitchFamily="34" charset="0"/>
              </a:rPr>
              <a:t>on the independent variable</a:t>
            </a:r>
            <a:endParaRPr lang="en-US" altLang="en-US" sz="3600" dirty="0">
              <a:latin typeface="Franklin Gothic Medium" panose="020B0603020102020204" pitchFamily="34" charset="0"/>
            </a:endParaRPr>
          </a:p>
        </p:txBody>
      </p:sp>
      <p:sp>
        <p:nvSpPr>
          <p:cNvPr id="11270" name="Text Box 8"/>
          <p:cNvSpPr txBox="1">
            <a:spLocks noChangeArrowheads="1"/>
          </p:cNvSpPr>
          <p:nvPr/>
        </p:nvSpPr>
        <p:spPr bwMode="auto">
          <a:xfrm>
            <a:off x="762000" y="6152600"/>
            <a:ext cx="1752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a:latin typeface="Franklin Gothic Medium" panose="020B0603020102020204" pitchFamily="34" charset="0"/>
              </a:rPr>
              <a:t>Independent Variable</a:t>
            </a:r>
          </a:p>
        </p:txBody>
      </p:sp>
      <p:sp>
        <p:nvSpPr>
          <p:cNvPr id="11271" name="AutoShape 9"/>
          <p:cNvSpPr>
            <a:spLocks noChangeArrowheads="1"/>
          </p:cNvSpPr>
          <p:nvPr/>
        </p:nvSpPr>
        <p:spPr bwMode="auto">
          <a:xfrm>
            <a:off x="3314700" y="5054738"/>
            <a:ext cx="1676400" cy="1143000"/>
          </a:xfrm>
          <a:prstGeom prst="rightArrow">
            <a:avLst>
              <a:gd name="adj1" fmla="val 50000"/>
              <a:gd name="adj2" fmla="val 36667"/>
            </a:avLst>
          </a:prstGeom>
          <a:solidFill>
            <a:srgbClr val="2C8842"/>
          </a:solidFill>
          <a:ln w="9525">
            <a:solidFill>
              <a:srgbClr val="2C8842"/>
            </a:solidFill>
            <a:miter lim="800000"/>
            <a:headEnd/>
            <a:tailEnd/>
          </a:ln>
          <a:effectLst>
            <a:outerShdw dist="107763" dir="2700000" algn="ctr" rotWithShape="0">
              <a:schemeClr val="bg2">
                <a:alpha val="50000"/>
              </a:schemeClr>
            </a:outerShdw>
          </a:effec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pic>
        <p:nvPicPr>
          <p:cNvPr id="11272" name="Picture 11" descr="ANd9GcQwvQAbfrL2Ke-m9BWqVqtZQ6vEVEO9-m770db2328t8V8Bun4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874418"/>
            <a:ext cx="19812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 Box 12"/>
          <p:cNvSpPr txBox="1">
            <a:spLocks noChangeArrowheads="1"/>
          </p:cNvSpPr>
          <p:nvPr/>
        </p:nvSpPr>
        <p:spPr bwMode="auto">
          <a:xfrm>
            <a:off x="5638800" y="6134100"/>
            <a:ext cx="1752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dirty="0">
                <a:latin typeface="Franklin Gothic Medium" panose="020B0603020102020204" pitchFamily="34" charset="0"/>
              </a:rPr>
              <a:t>Dependent Variable</a:t>
            </a:r>
          </a:p>
        </p:txBody>
      </p:sp>
      <p:sp>
        <p:nvSpPr>
          <p:cNvPr id="11274" name="Text Box 13"/>
          <p:cNvSpPr txBox="1">
            <a:spLocks noChangeArrowheads="1"/>
          </p:cNvSpPr>
          <p:nvPr/>
        </p:nvSpPr>
        <p:spPr bwMode="auto">
          <a:xfrm>
            <a:off x="767862" y="4588577"/>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dirty="0">
                <a:latin typeface="Franklin Gothic Medium" panose="020B0603020102020204" pitchFamily="34" charset="0"/>
              </a:rPr>
              <a:t>Cause</a:t>
            </a:r>
          </a:p>
        </p:txBody>
      </p:sp>
      <p:sp>
        <p:nvSpPr>
          <p:cNvPr id="11275" name="Text Box 15"/>
          <p:cNvSpPr txBox="1">
            <a:spLocks noChangeArrowheads="1"/>
          </p:cNvSpPr>
          <p:nvPr/>
        </p:nvSpPr>
        <p:spPr bwMode="auto">
          <a:xfrm>
            <a:off x="5829300" y="4555866"/>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dirty="0">
                <a:latin typeface="Franklin Gothic Medium" panose="020B0603020102020204" pitchFamily="34" charset="0"/>
              </a:rPr>
              <a:t>Effect</a:t>
            </a:r>
          </a:p>
        </p:txBody>
      </p:sp>
    </p:spTree>
    <p:extLst>
      <p:ext uri="{BB962C8B-B14F-4D97-AF65-F5344CB8AC3E}">
        <p14:creationId xmlns:p14="http://schemas.microsoft.com/office/powerpoint/2010/main" val="32523230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a:latin typeface="Franklin Gothic Medium" panose="020B0603020102020204" pitchFamily="34" charset="0"/>
              </a:rPr>
              <a:t>IV and DV in a real study</a:t>
            </a:r>
          </a:p>
        </p:txBody>
      </p:sp>
      <p:sp>
        <p:nvSpPr>
          <p:cNvPr id="12291" name="Rectangle 3"/>
          <p:cNvSpPr>
            <a:spLocks noGrp="1" noChangeArrowheads="1"/>
          </p:cNvSpPr>
          <p:nvPr>
            <p:ph type="body" idx="1"/>
          </p:nvPr>
        </p:nvSpPr>
        <p:spPr/>
        <p:txBody>
          <a:bodyPr/>
          <a:lstStyle/>
          <a:p>
            <a:r>
              <a:rPr lang="en-US" altLang="en-US" sz="3200">
                <a:latin typeface="Franklin Gothic Medium" panose="020B0603020102020204" pitchFamily="34" charset="0"/>
              </a:rPr>
              <a:t>"There will be a statistically significant difference in graduation rates of at-risk high-school seniors who participate in an intensive study program as opposed to at-risk high-school seniors who do not participate in the intensive study program." (LaFountain &amp; Bartos, 2002, p. 57)</a:t>
            </a:r>
            <a:endParaRPr lang="en-US" altLang="en-US" sz="3200" b="1">
              <a:latin typeface="Franklin Gothic Medium" panose="020B0603020102020204" pitchFamily="34" charset="0"/>
            </a:endParaRPr>
          </a:p>
          <a:p>
            <a:r>
              <a:rPr lang="en-US" altLang="en-US" sz="3200" b="1">
                <a:latin typeface="Franklin Gothic Medium" panose="020B0603020102020204" pitchFamily="34" charset="0"/>
              </a:rPr>
              <a:t>IV:</a:t>
            </a:r>
            <a:r>
              <a:rPr lang="en-US" altLang="en-US" sz="3200">
                <a:latin typeface="Franklin Gothic Medium" panose="020B0603020102020204" pitchFamily="34" charset="0"/>
              </a:rPr>
              <a:t> </a:t>
            </a:r>
            <a:r>
              <a:rPr lang="en-US" altLang="en-US" sz="2800">
                <a:latin typeface="Franklin Gothic Medium" panose="020B0603020102020204" pitchFamily="34" charset="0"/>
              </a:rPr>
              <a:t>Participation in intensive study program. </a:t>
            </a:r>
          </a:p>
          <a:p>
            <a:r>
              <a:rPr lang="en-US" altLang="en-US" sz="3200" b="1">
                <a:latin typeface="Franklin Gothic Medium" panose="020B0603020102020204" pitchFamily="34" charset="0"/>
              </a:rPr>
              <a:t>DV:</a:t>
            </a:r>
            <a:r>
              <a:rPr lang="en-US" altLang="en-US" sz="3200">
                <a:latin typeface="Franklin Gothic Medium" panose="020B0603020102020204" pitchFamily="34" charset="0"/>
              </a:rPr>
              <a:t> Graduation rates.</a:t>
            </a:r>
          </a:p>
        </p:txBody>
      </p:sp>
    </p:spTree>
    <p:extLst>
      <p:ext uri="{BB962C8B-B14F-4D97-AF65-F5344CB8AC3E}">
        <p14:creationId xmlns:p14="http://schemas.microsoft.com/office/powerpoint/2010/main" val="9637542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p:txBody>
          <a:bodyPr/>
          <a:lstStyle/>
          <a:p>
            <a:pPr eaLnBrk="1" hangingPunct="1"/>
            <a:r>
              <a:rPr lang="en-US" altLang="en-US">
                <a:latin typeface="Franklin Gothic Medium" panose="020B0603020102020204" pitchFamily="34" charset="0"/>
              </a:rPr>
              <a:t>Help with IV vs. DV</a:t>
            </a:r>
          </a:p>
        </p:txBody>
      </p:sp>
      <p:sp>
        <p:nvSpPr>
          <p:cNvPr id="13315" name="Rectangle 3"/>
          <p:cNvSpPr>
            <a:spLocks noGrp="1" noChangeArrowheads="1"/>
          </p:cNvSpPr>
          <p:nvPr>
            <p:ph type="body" idx="4294967295"/>
          </p:nvPr>
        </p:nvSpPr>
        <p:spPr/>
        <p:txBody>
          <a:bodyPr/>
          <a:lstStyle/>
          <a:p>
            <a:pPr eaLnBrk="1" hangingPunct="1"/>
            <a:r>
              <a:rPr lang="en-US" altLang="en-US">
                <a:latin typeface="Franklin Gothic Medium" panose="020B0603020102020204" pitchFamily="34" charset="0"/>
              </a:rPr>
              <a:t>A good way to determine the IV from the DV is to word the Hypothesis in the form of an “If . . . then . . .” statement.  </a:t>
            </a:r>
          </a:p>
          <a:p>
            <a:pPr eaLnBrk="1" hangingPunct="1"/>
            <a:r>
              <a:rPr lang="en-US" altLang="en-US">
                <a:latin typeface="Franklin Gothic Medium" panose="020B0603020102020204" pitchFamily="34" charset="0"/>
              </a:rPr>
              <a:t>What follows the IF is the IV</a:t>
            </a:r>
          </a:p>
          <a:p>
            <a:pPr eaLnBrk="1" hangingPunct="1"/>
            <a:r>
              <a:rPr lang="en-US" altLang="en-US">
                <a:latin typeface="Franklin Gothic Medium" panose="020B0603020102020204" pitchFamily="34" charset="0"/>
              </a:rPr>
              <a:t>What follows the THEN is the DV </a:t>
            </a:r>
          </a:p>
        </p:txBody>
      </p:sp>
    </p:spTree>
    <p:extLst>
      <p:ext uri="{BB962C8B-B14F-4D97-AF65-F5344CB8AC3E}">
        <p14:creationId xmlns:p14="http://schemas.microsoft.com/office/powerpoint/2010/main" val="2410156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lh6.googleusercontent.com/Y_B3W60ouWKq5v3NHu1OCDC0PAOyZvB_UcYvlOApQsu92vBTe827LGU0i74MOJN4e99nCddsB9BQ5OjOZLjgB4y8lzstaQpfAU47g1RPwLzu"/>
          <p:cNvPicPr>
            <a:picLocks noChangeAspect="1" noChangeArrowheads="1"/>
          </p:cNvPicPr>
          <p:nvPr/>
        </p:nvPicPr>
        <p:blipFill>
          <a:blip r:embed="rId3" cstate="print"/>
          <a:srcRect/>
          <a:stretch>
            <a:fillRect/>
          </a:stretch>
        </p:blipFill>
        <p:spPr bwMode="auto">
          <a:xfrm>
            <a:off x="0" y="0"/>
            <a:ext cx="9226550" cy="6854824"/>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r>
              <a:rPr lang="en-US" altLang="en-US" dirty="0">
                <a:latin typeface="Franklin Gothic Medium" panose="020B0603020102020204" pitchFamily="34" charset="0"/>
              </a:rPr>
              <a:t>CREATE OPERATIONAL DEFINITIONS</a:t>
            </a:r>
          </a:p>
        </p:txBody>
      </p:sp>
      <p:sp>
        <p:nvSpPr>
          <p:cNvPr id="15363" name="Rectangle 3"/>
          <p:cNvSpPr>
            <a:spLocks noGrp="1" noChangeArrowheads="1"/>
          </p:cNvSpPr>
          <p:nvPr>
            <p:ph idx="1"/>
          </p:nvPr>
        </p:nvSpPr>
        <p:spPr/>
        <p:txBody>
          <a:bodyPr/>
          <a:lstStyle/>
          <a:p>
            <a:r>
              <a:rPr lang="en-US" altLang="en-US" sz="3200">
                <a:solidFill>
                  <a:srgbClr val="000000"/>
                </a:solidFill>
                <a:latin typeface="Franklin Gothic Medium" panose="020B0603020102020204" pitchFamily="34" charset="0"/>
              </a:rPr>
              <a:t>An exact description of how to derive a value for a variable you are measuring. It includes a precise definition of the variable and how, specifically, data collectors are to measure the characteristic.</a:t>
            </a:r>
          </a:p>
          <a:p>
            <a:r>
              <a:rPr lang="en-US" altLang="en-US" sz="3200">
                <a:solidFill>
                  <a:srgbClr val="000000"/>
                </a:solidFill>
                <a:latin typeface="Franklin Gothic Medium" panose="020B0603020102020204" pitchFamily="34" charset="0"/>
              </a:rPr>
              <a:t>This lets you replicate your study as well.</a:t>
            </a:r>
          </a:p>
          <a:p>
            <a:r>
              <a:rPr lang="en-US" altLang="en-US" sz="3200">
                <a:solidFill>
                  <a:srgbClr val="000000"/>
                </a:solidFill>
                <a:latin typeface="Franklin Gothic Medium" panose="020B0603020102020204" pitchFamily="34" charset="0"/>
              </a:rPr>
              <a:t>It is a way to get a number from one of your variables.</a:t>
            </a:r>
          </a:p>
        </p:txBody>
      </p:sp>
    </p:spTree>
    <p:extLst>
      <p:ext uri="{BB962C8B-B14F-4D97-AF65-F5344CB8AC3E}">
        <p14:creationId xmlns:p14="http://schemas.microsoft.com/office/powerpoint/2010/main" val="18934119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VARIABLES</a:t>
            </a:r>
          </a:p>
        </p:txBody>
      </p:sp>
      <p:sp>
        <p:nvSpPr>
          <p:cNvPr id="4" name="Content Placeholder 3"/>
          <p:cNvSpPr>
            <a:spLocks noGrp="1"/>
          </p:cNvSpPr>
          <p:nvPr>
            <p:ph sz="half" idx="1"/>
          </p:nvPr>
        </p:nvSpPr>
        <p:spPr>
          <a:xfrm>
            <a:off x="152400" y="1600200"/>
            <a:ext cx="4724400" cy="4797552"/>
          </a:xfrm>
        </p:spPr>
        <p:txBody>
          <a:bodyPr>
            <a:normAutofit fontScale="85000" lnSpcReduction="10000"/>
          </a:bodyPr>
          <a:lstStyle/>
          <a:p>
            <a:r>
              <a:rPr lang="en-US" dirty="0">
                <a:latin typeface="Franklin Gothic Medium" pitchFamily="34" charset="0"/>
              </a:rPr>
              <a:t>Hypothesis: an educated guess</a:t>
            </a:r>
          </a:p>
          <a:p>
            <a:r>
              <a:rPr lang="en-US" dirty="0">
                <a:latin typeface="Franklin Gothic Medium" pitchFamily="34" charset="0"/>
              </a:rPr>
              <a:t>Variables: factors that are measured or controlled in a scientific study </a:t>
            </a:r>
          </a:p>
          <a:p>
            <a:r>
              <a:rPr lang="en-US" dirty="0">
                <a:latin typeface="Franklin Gothic Medium" pitchFamily="34" charset="0"/>
              </a:rPr>
              <a:t>Independent variable: factor that researchers manipulate so that they can determine its effect (IF)</a:t>
            </a:r>
          </a:p>
          <a:p>
            <a:r>
              <a:rPr lang="en-US" dirty="0">
                <a:latin typeface="Franklin Gothic Medium" pitchFamily="34" charset="0"/>
              </a:rPr>
              <a:t>Dependent variable: depends on the independent variable.  It is the result of change in the independent variable (THEN)</a:t>
            </a:r>
          </a:p>
        </p:txBody>
      </p:sp>
      <p:sp>
        <p:nvSpPr>
          <p:cNvPr id="5" name="Content Placeholder 4"/>
          <p:cNvSpPr>
            <a:spLocks noGrp="1"/>
          </p:cNvSpPr>
          <p:nvPr>
            <p:ph sz="half" idx="2"/>
          </p:nvPr>
        </p:nvSpPr>
        <p:spPr>
          <a:xfrm>
            <a:off x="5105400" y="1773936"/>
            <a:ext cx="3581400" cy="1197864"/>
          </a:xfrm>
        </p:spPr>
        <p:txBody>
          <a:bodyPr>
            <a:normAutofit fontScale="85000" lnSpcReduction="10000"/>
          </a:bodyPr>
          <a:lstStyle/>
          <a:p>
            <a:r>
              <a:rPr lang="en-US" dirty="0">
                <a:latin typeface="Franklin Gothic Medium" pitchFamily="34" charset="0"/>
              </a:rPr>
              <a:t>WARM TEMPERATURE CAUSES AGGRESSION IN HUMANS</a:t>
            </a:r>
          </a:p>
        </p:txBody>
      </p:sp>
      <p:pic>
        <p:nvPicPr>
          <p:cNvPr id="66562" name="Picture 2" descr="https://lh6.googleusercontent.com/rlKg-xY0_fLpKpax-ef9JZbi99X15Sth7HRRzeFyrxAnvTpIZzACyFVCMglHWiwq4Tc84moBOjIXXGQ5UJrvxUQJjX1k28tUcgPtFgLrYOXo"/>
          <p:cNvPicPr>
            <a:picLocks noChangeAspect="1" noChangeArrowheads="1"/>
          </p:cNvPicPr>
          <p:nvPr/>
        </p:nvPicPr>
        <p:blipFill>
          <a:blip r:embed="rId3" cstate="print"/>
          <a:srcRect/>
          <a:stretch>
            <a:fillRect/>
          </a:stretch>
        </p:blipFill>
        <p:spPr bwMode="auto">
          <a:xfrm>
            <a:off x="5029200" y="4191000"/>
            <a:ext cx="1155700" cy="1252008"/>
          </a:xfrm>
          <a:prstGeom prst="rect">
            <a:avLst/>
          </a:prstGeom>
          <a:noFill/>
        </p:spPr>
      </p:pic>
      <p:sp>
        <p:nvSpPr>
          <p:cNvPr id="7" name="Rectangle 6"/>
          <p:cNvSpPr/>
          <p:nvPr/>
        </p:nvSpPr>
        <p:spPr>
          <a:xfrm>
            <a:off x="6553200" y="4495800"/>
            <a:ext cx="608844" cy="707886"/>
          </a:xfrm>
          <a:prstGeom prst="rect">
            <a:avLst/>
          </a:prstGeom>
        </p:spPr>
        <p:txBody>
          <a:bodyPr wrap="square">
            <a:spAutoFit/>
          </a:bodyPr>
          <a:lstStyle/>
          <a:p>
            <a:r>
              <a:rPr lang="en-US" sz="4000" dirty="0">
                <a:latin typeface="Franklin Gothic Medium" pitchFamily="34" charset="0"/>
              </a:rPr>
              <a:t>=</a:t>
            </a:r>
          </a:p>
        </p:txBody>
      </p:sp>
      <p:pic>
        <p:nvPicPr>
          <p:cNvPr id="66564" name="Picture 4" descr="https://lh6.googleusercontent.com/Srm5VTSf6h142eSV5FMFQewAWGcRXbyFLaaH71CFUb8-ROhQxuIOm-jj1eFXzNV3q4KwSQ_uupzyfKDsZ-88Tnc8mjeFz87GngulgaoI7RjI"/>
          <p:cNvPicPr>
            <a:picLocks noChangeAspect="1" noChangeArrowheads="1"/>
          </p:cNvPicPr>
          <p:nvPr/>
        </p:nvPicPr>
        <p:blipFill>
          <a:blip r:embed="rId4" cstate="print"/>
          <a:srcRect/>
          <a:stretch>
            <a:fillRect/>
          </a:stretch>
        </p:blipFill>
        <p:spPr bwMode="auto">
          <a:xfrm>
            <a:off x="7239000" y="4343400"/>
            <a:ext cx="1557212" cy="1127125"/>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Franklin Gothic Medium" pitchFamily="34" charset="0"/>
              </a:rPr>
              <a:t>EXPERIMENTAL RESEARCH</a:t>
            </a:r>
          </a:p>
        </p:txBody>
      </p:sp>
      <p:sp>
        <p:nvSpPr>
          <p:cNvPr id="6" name="Content Placeholder 5"/>
          <p:cNvSpPr>
            <a:spLocks noGrp="1"/>
          </p:cNvSpPr>
          <p:nvPr>
            <p:ph idx="1"/>
          </p:nvPr>
        </p:nvSpPr>
        <p:spPr/>
        <p:txBody>
          <a:bodyPr>
            <a:normAutofit/>
          </a:bodyPr>
          <a:lstStyle/>
          <a:p>
            <a:r>
              <a:rPr lang="en-US" dirty="0">
                <a:latin typeface="Franklin Gothic Medium" pitchFamily="34" charset="0"/>
              </a:rPr>
              <a:t>Manipulation of an independent variable under carefully controlled conditions to see whether any changes occur in the dependent variable</a:t>
            </a:r>
          </a:p>
          <a:p>
            <a:r>
              <a:rPr lang="en-US" dirty="0">
                <a:latin typeface="Franklin Gothic Medium" pitchFamily="34" charset="0"/>
              </a:rPr>
              <a:t>Harlow’s monkey</a:t>
            </a:r>
          </a:p>
          <a:p>
            <a:pPr lvl="1"/>
            <a:r>
              <a:rPr lang="en-US" u="sng" dirty="0">
                <a:latin typeface="Franklin Gothic Medium" pitchFamily="34" charset="0"/>
                <a:hlinkClick r:id="rId3"/>
              </a:rPr>
              <a:t>http://www.youtube.com/watch?v=_O60TYAIgC4</a:t>
            </a:r>
            <a:endParaRPr lang="en-US" u="sng" dirty="0">
              <a:latin typeface="Franklin Gothic Medium" pitchFamily="34" charset="0"/>
            </a:endParaRPr>
          </a:p>
          <a:p>
            <a:pPr lvl="1"/>
            <a:endParaRPr lang="en-US" dirty="0">
              <a:latin typeface="Franklin Gothic Medium"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EXPERIMENTAL DESIGN</a:t>
            </a:r>
          </a:p>
        </p:txBody>
      </p:sp>
      <p:pic>
        <p:nvPicPr>
          <p:cNvPr id="72706" name="Picture 2" descr="https://lh4.googleusercontent.com/DH7_kgkA21YhTp4fx_f0rIhmWoOJRpwuoQkYQ7-SuF08AKnqHOdb_MYFmVN_pmsLQ2NnlaZ1zYsld53zgqGoLvhvJKcJkapIr-Mhm4MWq71v"/>
          <p:cNvPicPr>
            <a:picLocks noChangeAspect="1" noChangeArrowheads="1"/>
          </p:cNvPicPr>
          <p:nvPr/>
        </p:nvPicPr>
        <p:blipFill>
          <a:blip r:embed="rId3" cstate="print"/>
          <a:srcRect/>
          <a:stretch>
            <a:fillRect/>
          </a:stretch>
        </p:blipFill>
        <p:spPr bwMode="auto">
          <a:xfrm>
            <a:off x="0" y="1600200"/>
            <a:ext cx="9010650" cy="4162425"/>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EXPERIMENTAL DESIGN</a:t>
            </a:r>
          </a:p>
        </p:txBody>
      </p:sp>
      <p:pic>
        <p:nvPicPr>
          <p:cNvPr id="77826" name="Picture 2" descr="https://lh3.googleusercontent.com/scAjvmDpaE8RmRMFU-n3qh9HoorPH-fqnQwyBwUpy8m6OUrcQp5_u17CxE79kGPCg08G4kSIf5pqOuAjtWtHHh6JIM5VaX1sAsMPQ1CvWkBt"/>
          <p:cNvPicPr>
            <a:picLocks noChangeAspect="1" noChangeArrowheads="1"/>
          </p:cNvPicPr>
          <p:nvPr/>
        </p:nvPicPr>
        <p:blipFill>
          <a:blip r:embed="rId3" cstate="print"/>
          <a:srcRect/>
          <a:stretch>
            <a:fillRect/>
          </a:stretch>
        </p:blipFill>
        <p:spPr bwMode="auto">
          <a:xfrm>
            <a:off x="0" y="1600200"/>
            <a:ext cx="9163050" cy="4162425"/>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EXPERIMENTAL DESIGN</a:t>
            </a:r>
          </a:p>
        </p:txBody>
      </p:sp>
      <p:pic>
        <p:nvPicPr>
          <p:cNvPr id="76802" name="Picture 2" descr="https://lh6.googleusercontent.com/a14Qg9vzs0yeAYAFz4ehiYReMJxBa1-SPUO1MWcZLSCOVx_dRaRXcr0eSepB87bG4_m3r9zRpScxWvj0nGztVDgQLYF9M9-yyBcDXH8IMUdf"/>
          <p:cNvPicPr>
            <a:picLocks noChangeAspect="1" noChangeArrowheads="1"/>
          </p:cNvPicPr>
          <p:nvPr/>
        </p:nvPicPr>
        <p:blipFill>
          <a:blip r:embed="rId3" cstate="print"/>
          <a:srcRect/>
          <a:stretch>
            <a:fillRect/>
          </a:stretch>
        </p:blipFill>
        <p:spPr bwMode="auto">
          <a:xfrm>
            <a:off x="0" y="1552575"/>
            <a:ext cx="9163050" cy="4162425"/>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itchFamily="34" charset="0"/>
              </a:rPr>
              <a:t>EXPERIMENTAL DESIGN</a:t>
            </a:r>
          </a:p>
        </p:txBody>
      </p:sp>
      <p:pic>
        <p:nvPicPr>
          <p:cNvPr id="75778" name="Picture 2" descr="https://lh4.googleusercontent.com/yK3tbOAecqkZJeuGgk1a_Ybtni_zQ5z2WcjWow6QD6_qUr0cM1fMcPRgxLXAFjnKpZhDKajunj0gc3rV3UmUwU-aHS0HV-eyUNsD4ikn1i1F"/>
          <p:cNvPicPr>
            <a:picLocks noChangeAspect="1" noChangeArrowheads="1"/>
          </p:cNvPicPr>
          <p:nvPr/>
        </p:nvPicPr>
        <p:blipFill>
          <a:blip r:embed="rId3" cstate="print"/>
          <a:srcRect/>
          <a:stretch>
            <a:fillRect/>
          </a:stretch>
        </p:blipFill>
        <p:spPr bwMode="auto">
          <a:xfrm>
            <a:off x="0" y="1600200"/>
            <a:ext cx="9163050" cy="4162425"/>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Franklin Gothic Medium" pitchFamily="34" charset="0"/>
              </a:rPr>
              <a:t>COMPARING RESEARCH METHODS</a:t>
            </a:r>
          </a:p>
        </p:txBody>
      </p:sp>
      <p:pic>
        <p:nvPicPr>
          <p:cNvPr id="78850" name="Picture 2" descr="https://lh5.googleusercontent.com/Njfl7zsQiVchcTUrX2xPaPDqhYLXSuJsle9BVUTAm5ZmnML18jZiZkTIQOqSJKrR8AhQj1860wSI8Tu35VKVIxsg5gjzvBqMfpKpHEbePSFD"/>
          <p:cNvPicPr>
            <a:picLocks noChangeAspect="1" noChangeArrowheads="1"/>
          </p:cNvPicPr>
          <p:nvPr/>
        </p:nvPicPr>
        <p:blipFill>
          <a:blip r:embed="rId3" cstate="print"/>
          <a:srcRect/>
          <a:stretch>
            <a:fillRect/>
          </a:stretch>
        </p:blipFill>
        <p:spPr bwMode="auto">
          <a:xfrm>
            <a:off x="0" y="1447800"/>
            <a:ext cx="9144000" cy="4191000"/>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Franklin Gothic Medium" pitchFamily="34" charset="0"/>
              </a:rPr>
              <a:t>COMPARING RESEARCH METHODS</a:t>
            </a:r>
          </a:p>
        </p:txBody>
      </p:sp>
      <p:pic>
        <p:nvPicPr>
          <p:cNvPr id="79874" name="Picture 2" descr="https://lh4.googleusercontent.com/WAbjTmlvffd61JBMR519rtYi1w5axhMb-RpyKWleC-TuncYxks589Z-yCDB6gRaZwzpjmqdqEaM3-7qcdUhMPRMopBZtmFwNtmwVw8ZTOdYC"/>
          <p:cNvPicPr>
            <a:picLocks noChangeAspect="1" noChangeArrowheads="1"/>
          </p:cNvPicPr>
          <p:nvPr/>
        </p:nvPicPr>
        <p:blipFill>
          <a:blip r:embed="rId3" cstate="print"/>
          <a:srcRect/>
          <a:stretch>
            <a:fillRect/>
          </a:stretch>
        </p:blipFill>
        <p:spPr bwMode="auto">
          <a:xfrm>
            <a:off x="0" y="1447800"/>
            <a:ext cx="9144000" cy="4191000"/>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Franklin Gothic Medium" pitchFamily="34" charset="0"/>
              </a:rPr>
              <a:t>COMPARING RESEARCH METHODS</a:t>
            </a:r>
          </a:p>
        </p:txBody>
      </p:sp>
      <p:pic>
        <p:nvPicPr>
          <p:cNvPr id="80898" name="Picture 2" descr="https://lh6.googleusercontent.com/ks3ni7QoxHDGBd97VUAUxGtAAA6juN8I04KlxCdI0DHPdhAHcc6MS1RuZVQndfnqBkM7SCA3Z310upxP88E8Q2_mye1xP1WdKgDc6uw6xCU-"/>
          <p:cNvPicPr>
            <a:picLocks noChangeAspect="1" noChangeArrowheads="1"/>
          </p:cNvPicPr>
          <p:nvPr/>
        </p:nvPicPr>
        <p:blipFill>
          <a:blip r:embed="rId3" cstate="print"/>
          <a:srcRect/>
          <a:stretch>
            <a:fillRect/>
          </a:stretch>
        </p:blipFill>
        <p:spPr bwMode="auto">
          <a:xfrm>
            <a:off x="0" y="1447800"/>
            <a:ext cx="9144000" cy="4191000"/>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1709</TotalTime>
  <Words>7098</Words>
  <Application>Microsoft Macintosh PowerPoint</Application>
  <PresentationFormat>On-screen Show (4:3)</PresentationFormat>
  <Paragraphs>880</Paragraphs>
  <Slides>119</Slides>
  <Notes>92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119</vt:i4>
      </vt:variant>
    </vt:vector>
  </HeadingPairs>
  <TitlesOfParts>
    <vt:vector size="128" baseType="lpstr">
      <vt:lpstr>Arial</vt:lpstr>
      <vt:lpstr>Calibri</vt:lpstr>
      <vt:lpstr>Corbel</vt:lpstr>
      <vt:lpstr>Franklin Gothic Medium</vt:lpstr>
      <vt:lpstr>Times New Roman</vt:lpstr>
      <vt:lpstr>Wingdings</vt:lpstr>
      <vt:lpstr>Wingdings 2</vt:lpstr>
      <vt:lpstr>Wingdings 3</vt:lpstr>
      <vt:lpstr>Module</vt:lpstr>
      <vt:lpstr>RESEARCH METHODS</vt:lpstr>
      <vt:lpstr>UNIT OVERVIEW</vt:lpstr>
      <vt:lpstr>THE NEED FOR  PSYCHOLOGY SCIENCE</vt:lpstr>
      <vt:lpstr>DID WE KNOW IT ALL ALONG? HINDSIGHT BIAS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OVERCONFIDENCE</vt:lpstr>
      <vt:lpstr>THE SCIENTIFIC ATTITUDE</vt:lpstr>
      <vt:lpstr>CRITICAL THINKING</vt:lpstr>
      <vt:lpstr>HOW DO PSYCHOLOGISTS ASK AND ANSWER QUESTIONS?</vt:lpstr>
      <vt:lpstr>PowerPoint Presentation</vt:lpstr>
      <vt:lpstr>THE SCIENTIFIC METHOD</vt:lpstr>
      <vt:lpstr>RESEARCH IN PSYCHOLOGY</vt:lpstr>
      <vt:lpstr>START WITH OBSERVATIONS</vt:lpstr>
      <vt:lpstr>THEORY</vt:lpstr>
      <vt:lpstr>THE SCIENTIFIC METHOD</vt:lpstr>
      <vt:lpstr>PowerPoint Presentation</vt:lpstr>
      <vt:lpstr>PowerPoint Presentation</vt:lpstr>
      <vt:lpstr>PowerPoint Presentation</vt:lpstr>
      <vt:lpstr>PowerPoint Presentation</vt:lpstr>
      <vt:lpstr>PowerPoint Presentation</vt:lpstr>
      <vt:lpstr>DESCRIPTIVE RESEARCH</vt:lpstr>
      <vt:lpstr>3 TYPES OF DESCRIPTIVE RESEARCH</vt:lpstr>
      <vt:lpstr>NATURALISTIC OBSERVATION</vt:lpstr>
      <vt:lpstr>NATURALISTIC OBSERVATION</vt:lpstr>
      <vt:lpstr>NATURALISTIC OBSERVATION</vt:lpstr>
      <vt:lpstr>SURVEY</vt:lpstr>
      <vt:lpstr>SURVEY</vt:lpstr>
      <vt:lpstr>SURVEY</vt:lpstr>
      <vt:lpstr>“The root of the problem is that in real life, all scientists ever observe are samples.  And, in real life, all they want to know about is populations” Nancy Darling, Ph.D.</vt:lpstr>
      <vt:lpstr>RANDOM SAMPLING</vt:lpstr>
      <vt:lpstr>NON-RESPONSE BIAS</vt:lpstr>
      <vt:lpstr>BUT…When randomly sampled</vt:lpstr>
      <vt:lpstr>CASE STUDIES</vt:lpstr>
      <vt:lpstr>CASE STUDIES</vt:lpstr>
      <vt:lpstr>PowerPoint Presentation</vt:lpstr>
      <vt:lpstr>CORRELATIOANAL RESEARCH</vt:lpstr>
      <vt:lpstr>CORRELATIOANAL RESEARCH</vt:lpstr>
      <vt:lpstr>START WITH TWO DEPENDENT VARIABLES</vt:lpstr>
      <vt:lpstr>DO THE VARIABLES VARY TOGETHER?</vt:lpstr>
      <vt:lpstr>CREATE OPERATIONAL DEFINITIONS</vt:lpstr>
      <vt:lpstr>OPERATIONAL DEFINITIONS IN GREEN</vt:lpstr>
      <vt:lpstr>SCATTERPLOTS</vt:lpstr>
      <vt:lpstr>Correlation Coefficient (r=)</vt:lpstr>
      <vt:lpstr>CORRELATION</vt:lpstr>
      <vt:lpstr>CORRELATION </vt:lpstr>
      <vt:lpstr>CORRELATION</vt:lpstr>
      <vt:lpstr>CORRELATION</vt:lpstr>
      <vt:lpstr>CORRELATION</vt:lpstr>
      <vt:lpstr>CORRELATION</vt:lpstr>
      <vt:lpstr>POSITIVE OR NEGATIVE</vt:lpstr>
      <vt:lpstr>CORRELATION: CORRELATION AND CAUSATION</vt:lpstr>
      <vt:lpstr>CORRELATIOANAL RESEARCH</vt:lpstr>
      <vt:lpstr>Study of  Low Self Esteem and Depression</vt:lpstr>
      <vt:lpstr>PowerPoint Presentation</vt:lpstr>
      <vt:lpstr>PowerPoint Presentation</vt:lpstr>
      <vt:lpstr>PowerPoint Presentation</vt:lpstr>
      <vt:lpstr>PowerPoint Presentation</vt:lpstr>
      <vt:lpstr>Correlation is not Causation: It only predicts!!!!</vt:lpstr>
      <vt:lpstr>Correlation is not Causation: It only predicts!!!!</vt:lpstr>
      <vt:lpstr>CORRELATION: ILLUSORY CORRELATIONS</vt:lpstr>
      <vt:lpstr>CORRELATION: PERCEIVING ORDER IN RANDOM EVENTS</vt:lpstr>
      <vt:lpstr>PowerPoint Presentation</vt:lpstr>
      <vt:lpstr>EXPERIMENTAL RESEARCH</vt:lpstr>
      <vt:lpstr>EXPERIMENTATION</vt:lpstr>
      <vt:lpstr>CONTROL/EXPERIMENTAL GROUPS WHEN GIVING TREATMENTS</vt:lpstr>
      <vt:lpstr>EXPERIMENTAL GROUP</vt:lpstr>
      <vt:lpstr>PLACEBO EFFECT</vt:lpstr>
      <vt:lpstr>It could be both . . .  </vt:lpstr>
      <vt:lpstr>CONTROL GROUP</vt:lpstr>
      <vt:lpstr>RANDOM ASSIGNMENT OF PARTICIPANTS</vt:lpstr>
      <vt:lpstr>SINGLE/DOUBLE BLIND PROCEDURE</vt:lpstr>
      <vt:lpstr>PowerPoint Presentation</vt:lpstr>
      <vt:lpstr>PowerPoint Presentation</vt:lpstr>
      <vt:lpstr>CONFOUNDING VARIABLES</vt:lpstr>
      <vt:lpstr>EXPERIMENTER BIAS</vt:lpstr>
      <vt:lpstr>INDEPENDENT/DEPENDENT VARIABLE</vt:lpstr>
      <vt:lpstr>IV and DV in a real study</vt:lpstr>
      <vt:lpstr>Help with IV vs. DV</vt:lpstr>
      <vt:lpstr>CREATE OPERATIONAL DEFINITIONS</vt:lpstr>
      <vt:lpstr>VARIABLES</vt:lpstr>
      <vt:lpstr>EXPERIMENTAL RESEARCH</vt:lpstr>
      <vt:lpstr>EXPERIMENTAL DESIGN</vt:lpstr>
      <vt:lpstr>EXPERIMENTAL DESIGN</vt:lpstr>
      <vt:lpstr>EXPERIMENTAL DESIGN</vt:lpstr>
      <vt:lpstr>EXPERIMENTAL DESIGN</vt:lpstr>
      <vt:lpstr>COMPARING RESEARCH METHODS</vt:lpstr>
      <vt:lpstr>COMPARING RESEARCH METHODS</vt:lpstr>
      <vt:lpstr>COMPARING RESEARCH METHODS</vt:lpstr>
      <vt:lpstr>COMPARING RESEARCH METHODS</vt:lpstr>
      <vt:lpstr>STATISTICAL REASONING  IN EVERYDAY LIFE</vt:lpstr>
      <vt:lpstr>PowerPoint Presentation</vt:lpstr>
      <vt:lpstr>CENTRAL TENDENCY</vt:lpstr>
      <vt:lpstr>MEASURES OF CENTRAL TENDENCY</vt:lpstr>
      <vt:lpstr>DESCRIBING DATA (DESCRIPTIVE STATS): MEASURES OF CENTRAL TENDENCY</vt:lpstr>
      <vt:lpstr>MEASURES OF VARIATION</vt:lpstr>
      <vt:lpstr>PowerPoint Presentation</vt:lpstr>
      <vt:lpstr>PowerPoint Presentation</vt:lpstr>
      <vt:lpstr>Standard Deviation in Action</vt:lpstr>
      <vt:lpstr>DESCRIBING DATA: MEASURES OF VARIABILITY </vt:lpstr>
      <vt:lpstr>MAKING INFERENCES: WHEN IS AN OBSERVED DIFFERENCE RELIABLE?</vt:lpstr>
      <vt:lpstr>INFERENTIAL STATISTICS</vt:lpstr>
      <vt:lpstr>MAKING INFERENCES: WHEN IS A DIFFERENCE SIGNIFICANT?</vt:lpstr>
      <vt:lpstr>RELIABILITY VS VALIDITY: GOOD RESEARCH IS BOTH</vt:lpstr>
      <vt:lpstr>FREQUENTLY ASKED QUESTIONS ABOUT PSYCHOLOGY</vt:lpstr>
      <vt:lpstr>PSYCHOLOGY APPLIED</vt:lpstr>
      <vt:lpstr>PSYCHOLOGY APPLIED</vt:lpstr>
      <vt:lpstr>ETHICS IN RESEARCH</vt:lpstr>
      <vt:lpstr>ETHICS IN RESEARCH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METHODS</dc:title>
  <dc:creator>mfcsd</dc:creator>
  <cp:lastModifiedBy>vbotts@unomaha.edu</cp:lastModifiedBy>
  <cp:revision>109</cp:revision>
  <dcterms:created xsi:type="dcterms:W3CDTF">2013-09-06T12:09:50Z</dcterms:created>
  <dcterms:modified xsi:type="dcterms:W3CDTF">2020-05-01T17:27:32Z</dcterms:modified>
</cp:coreProperties>
</file>