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0000" autoAdjust="0"/>
  </p:normalViewPr>
  <p:slideViewPr>
    <p:cSldViewPr snapToGrid="0">
      <p:cViewPr varScale="1">
        <p:scale>
          <a:sx n="102" d="100"/>
          <a:sy n="102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E2EF0-ED24-487F-8606-19B7CB2FBB6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5784F0-5348-4028-8A73-54066BB073D4}">
      <dgm:prSet phldrT="[Text]"/>
      <dgm:spPr/>
      <dgm:t>
        <a:bodyPr/>
        <a:lstStyle/>
        <a:p>
          <a:r>
            <a:rPr lang="en-US" dirty="0"/>
            <a:t>Identity</a:t>
          </a:r>
        </a:p>
        <a:p>
          <a:r>
            <a:rPr lang="en-US" dirty="0"/>
            <a:t>Status</a:t>
          </a:r>
        </a:p>
      </dgm:t>
    </dgm:pt>
    <dgm:pt modelId="{CEBF0E1E-39F1-4F3E-8D9E-0FCCB0E244F0}" type="parTrans" cxnId="{2707F147-52FD-4EC8-89BF-8382A350BC79}">
      <dgm:prSet/>
      <dgm:spPr/>
      <dgm:t>
        <a:bodyPr/>
        <a:lstStyle/>
        <a:p>
          <a:endParaRPr lang="en-US"/>
        </a:p>
      </dgm:t>
    </dgm:pt>
    <dgm:pt modelId="{A1D44449-6FC4-44EB-B6A0-C7B0FE0B3CEC}" type="sibTrans" cxnId="{2707F147-52FD-4EC8-89BF-8382A350BC79}">
      <dgm:prSet/>
      <dgm:spPr/>
      <dgm:t>
        <a:bodyPr/>
        <a:lstStyle/>
        <a:p>
          <a:endParaRPr lang="en-US"/>
        </a:p>
      </dgm:t>
    </dgm:pt>
    <dgm:pt modelId="{FC8CBB7F-7329-413E-9577-69937401507F}">
      <dgm:prSet phldrT="[Text]"/>
      <dgm:spPr/>
      <dgm:t>
        <a:bodyPr/>
        <a:lstStyle/>
        <a:p>
          <a:r>
            <a:rPr lang="en-US" dirty="0"/>
            <a:t>Identity Foreclosure</a:t>
          </a:r>
        </a:p>
      </dgm:t>
    </dgm:pt>
    <dgm:pt modelId="{1D18034D-E214-4729-9655-EF205EA3A07D}" type="parTrans" cxnId="{7E4247AC-0DD4-4036-AA88-2D579D82DBE4}">
      <dgm:prSet/>
      <dgm:spPr/>
      <dgm:t>
        <a:bodyPr/>
        <a:lstStyle/>
        <a:p>
          <a:endParaRPr lang="en-US"/>
        </a:p>
      </dgm:t>
    </dgm:pt>
    <dgm:pt modelId="{B7EEA98A-96BF-4329-896B-312015607440}" type="sibTrans" cxnId="{7E4247AC-0DD4-4036-AA88-2D579D82DBE4}">
      <dgm:prSet/>
      <dgm:spPr/>
      <dgm:t>
        <a:bodyPr/>
        <a:lstStyle/>
        <a:p>
          <a:endParaRPr lang="en-US"/>
        </a:p>
      </dgm:t>
    </dgm:pt>
    <dgm:pt modelId="{CDE3A907-BAFD-44AC-928D-CCF6BE676C0F}">
      <dgm:prSet phldrT="[Text]"/>
      <dgm:spPr/>
      <dgm:t>
        <a:bodyPr/>
        <a:lstStyle/>
        <a:p>
          <a:r>
            <a:rPr lang="en-US" dirty="0"/>
            <a:t>Identity achievement</a:t>
          </a:r>
        </a:p>
      </dgm:t>
    </dgm:pt>
    <dgm:pt modelId="{2F068E37-7DD9-4275-8B55-AE384D184CEF}" type="parTrans" cxnId="{22166E14-3FE1-4548-9987-646760EE18F2}">
      <dgm:prSet/>
      <dgm:spPr/>
      <dgm:t>
        <a:bodyPr/>
        <a:lstStyle/>
        <a:p>
          <a:endParaRPr lang="en-US"/>
        </a:p>
      </dgm:t>
    </dgm:pt>
    <dgm:pt modelId="{F7A56A64-4D56-468D-92C6-5EC9B4303143}" type="sibTrans" cxnId="{22166E14-3FE1-4548-9987-646760EE18F2}">
      <dgm:prSet/>
      <dgm:spPr/>
      <dgm:t>
        <a:bodyPr/>
        <a:lstStyle/>
        <a:p>
          <a:endParaRPr lang="en-US"/>
        </a:p>
      </dgm:t>
    </dgm:pt>
    <dgm:pt modelId="{D2F8FCE0-DCD3-480A-9D89-E42606EA7EEF}">
      <dgm:prSet phldrT="[Text]"/>
      <dgm:spPr/>
      <dgm:t>
        <a:bodyPr/>
        <a:lstStyle/>
        <a:p>
          <a:r>
            <a:rPr lang="en-US" dirty="0"/>
            <a:t>Identity Diffusion</a:t>
          </a:r>
        </a:p>
      </dgm:t>
    </dgm:pt>
    <dgm:pt modelId="{94343C53-B91B-4B84-B5D7-F06327F39486}" type="parTrans" cxnId="{B9B9215C-9724-4879-8A2F-BBC870B827FD}">
      <dgm:prSet/>
      <dgm:spPr/>
      <dgm:t>
        <a:bodyPr/>
        <a:lstStyle/>
        <a:p>
          <a:endParaRPr lang="en-US"/>
        </a:p>
      </dgm:t>
    </dgm:pt>
    <dgm:pt modelId="{E3F81DB1-854B-4311-AA8F-25EBB94A612D}" type="sibTrans" cxnId="{B9B9215C-9724-4879-8A2F-BBC870B827FD}">
      <dgm:prSet/>
      <dgm:spPr/>
      <dgm:t>
        <a:bodyPr/>
        <a:lstStyle/>
        <a:p>
          <a:endParaRPr lang="en-US"/>
        </a:p>
      </dgm:t>
    </dgm:pt>
    <dgm:pt modelId="{AEA8F7DE-FA2C-4C75-97EC-0D174DBAA7DA}">
      <dgm:prSet phldrT="[Text]"/>
      <dgm:spPr/>
      <dgm:t>
        <a:bodyPr/>
        <a:lstStyle/>
        <a:p>
          <a:r>
            <a:rPr lang="en-US" dirty="0"/>
            <a:t>Identity Moratorium</a:t>
          </a:r>
        </a:p>
      </dgm:t>
    </dgm:pt>
    <dgm:pt modelId="{FCF04E30-7EA3-4AD4-99D3-102F720D3F39}" type="parTrans" cxnId="{52B95517-52CB-47AA-AA65-9F4B9E9AC76C}">
      <dgm:prSet/>
      <dgm:spPr/>
      <dgm:t>
        <a:bodyPr/>
        <a:lstStyle/>
        <a:p>
          <a:endParaRPr lang="en-US"/>
        </a:p>
      </dgm:t>
    </dgm:pt>
    <dgm:pt modelId="{AC120BCC-75E9-4177-A453-4DA5D2656179}" type="sibTrans" cxnId="{52B95517-52CB-47AA-AA65-9F4B9E9AC76C}">
      <dgm:prSet/>
      <dgm:spPr/>
      <dgm:t>
        <a:bodyPr/>
        <a:lstStyle/>
        <a:p>
          <a:endParaRPr lang="en-US"/>
        </a:p>
      </dgm:t>
    </dgm:pt>
    <dgm:pt modelId="{8CBA9A53-CE02-4879-BB4A-654329AF3DF1}">
      <dgm:prSet/>
      <dgm:spPr/>
      <dgm:t>
        <a:bodyPr/>
        <a:lstStyle/>
        <a:p>
          <a:r>
            <a:rPr lang="en-US" dirty="0"/>
            <a:t>Sense of apathy</a:t>
          </a:r>
        </a:p>
      </dgm:t>
    </dgm:pt>
    <dgm:pt modelId="{25F815CD-A738-46D8-A46A-C88B2140D334}" type="parTrans" cxnId="{05BCB345-C078-4CF5-881E-03B7A4B432EA}">
      <dgm:prSet/>
      <dgm:spPr/>
      <dgm:t>
        <a:bodyPr/>
        <a:lstStyle/>
        <a:p>
          <a:endParaRPr lang="en-US"/>
        </a:p>
      </dgm:t>
    </dgm:pt>
    <dgm:pt modelId="{650A77F2-0D13-411F-BB72-EFE1D98395A2}" type="sibTrans" cxnId="{05BCB345-C078-4CF5-881E-03B7A4B432EA}">
      <dgm:prSet/>
      <dgm:spPr/>
      <dgm:t>
        <a:bodyPr/>
        <a:lstStyle/>
        <a:p>
          <a:endParaRPr lang="en-US"/>
        </a:p>
      </dgm:t>
    </dgm:pt>
    <dgm:pt modelId="{69F2BB9E-1919-477B-A9EB-9353A428D272}">
      <dgm:prSet/>
      <dgm:spPr/>
      <dgm:t>
        <a:bodyPr/>
        <a:lstStyle/>
        <a:p>
          <a:r>
            <a:rPr lang="en-US" dirty="0"/>
            <a:t>No commitment to ideology</a:t>
          </a:r>
        </a:p>
      </dgm:t>
    </dgm:pt>
    <dgm:pt modelId="{E57C6503-B856-4ADA-8A82-E0E20BE032CE}" type="parTrans" cxnId="{C980461D-5185-4EBB-96B7-DE1CFE6BE7B5}">
      <dgm:prSet/>
      <dgm:spPr/>
      <dgm:t>
        <a:bodyPr/>
        <a:lstStyle/>
        <a:p>
          <a:endParaRPr lang="en-US"/>
        </a:p>
      </dgm:t>
    </dgm:pt>
    <dgm:pt modelId="{B2638F6F-27E8-40BD-8A8A-BFDD4CD65BBC}" type="sibTrans" cxnId="{C980461D-5185-4EBB-96B7-DE1CFE6BE7B5}">
      <dgm:prSet/>
      <dgm:spPr/>
      <dgm:t>
        <a:bodyPr/>
        <a:lstStyle/>
        <a:p>
          <a:endParaRPr lang="en-US"/>
        </a:p>
      </dgm:t>
    </dgm:pt>
    <dgm:pt modelId="{C5DFD60D-1E88-4D5B-B78D-2630F8E748AC}">
      <dgm:prSet/>
      <dgm:spPr/>
      <dgm:t>
        <a:bodyPr/>
        <a:lstStyle/>
        <a:p>
          <a:r>
            <a:rPr lang="en-US" dirty="0"/>
            <a:t>Premature commitment to vision, value and roles</a:t>
          </a:r>
        </a:p>
      </dgm:t>
    </dgm:pt>
    <dgm:pt modelId="{E37230E3-A96F-41B5-85D7-0A1F7E5BC5F3}" type="parTrans" cxnId="{DA42667A-B3EB-4E59-AEC6-193972814101}">
      <dgm:prSet/>
      <dgm:spPr/>
      <dgm:t>
        <a:bodyPr/>
        <a:lstStyle/>
        <a:p>
          <a:endParaRPr lang="en-US"/>
        </a:p>
      </dgm:t>
    </dgm:pt>
    <dgm:pt modelId="{1D1A796D-0966-414B-AE2C-89019B8C505B}" type="sibTrans" cxnId="{DA42667A-B3EB-4E59-AEC6-193972814101}">
      <dgm:prSet/>
      <dgm:spPr/>
      <dgm:t>
        <a:bodyPr/>
        <a:lstStyle/>
        <a:p>
          <a:endParaRPr lang="en-US"/>
        </a:p>
      </dgm:t>
    </dgm:pt>
    <dgm:pt modelId="{36BB13FD-4B2D-417D-84A7-811B18BEA597}">
      <dgm:prSet/>
      <dgm:spPr/>
      <dgm:t>
        <a:bodyPr/>
        <a:lstStyle/>
        <a:p>
          <a:r>
            <a:rPr lang="en-US" dirty="0"/>
            <a:t>Typically prescribed by parents</a:t>
          </a:r>
        </a:p>
      </dgm:t>
    </dgm:pt>
    <dgm:pt modelId="{1ACC8F7A-87F1-4881-BFB2-E1C021BF5623}" type="parTrans" cxnId="{B5C0452E-0686-41D1-8EAA-64B79CE7B1C2}">
      <dgm:prSet/>
      <dgm:spPr/>
      <dgm:t>
        <a:bodyPr/>
        <a:lstStyle/>
        <a:p>
          <a:endParaRPr lang="en-US"/>
        </a:p>
      </dgm:t>
    </dgm:pt>
    <dgm:pt modelId="{BB75737F-AF45-4827-B7D7-C83FD9F6956F}" type="sibTrans" cxnId="{B5C0452E-0686-41D1-8EAA-64B79CE7B1C2}">
      <dgm:prSet/>
      <dgm:spPr/>
      <dgm:t>
        <a:bodyPr/>
        <a:lstStyle/>
        <a:p>
          <a:endParaRPr lang="en-US"/>
        </a:p>
      </dgm:t>
    </dgm:pt>
    <dgm:pt modelId="{7A6AD0C5-0309-454A-8653-883C0DB756E1}">
      <dgm:prSet/>
      <dgm:spPr/>
      <dgm:t>
        <a:bodyPr/>
        <a:lstStyle/>
        <a:p>
          <a:r>
            <a:rPr lang="en-US" dirty="0"/>
            <a:t>Delay commitment</a:t>
          </a:r>
        </a:p>
      </dgm:t>
    </dgm:pt>
    <dgm:pt modelId="{494E0981-5277-43A9-B361-A198B1F50DF8}" type="parTrans" cxnId="{584E2C14-90BD-4125-81F0-4C8EF6FF7945}">
      <dgm:prSet/>
      <dgm:spPr/>
      <dgm:t>
        <a:bodyPr/>
        <a:lstStyle/>
        <a:p>
          <a:endParaRPr lang="en-US"/>
        </a:p>
      </dgm:t>
    </dgm:pt>
    <dgm:pt modelId="{9AD5B655-1D8A-4855-9483-1E08A7AA3127}" type="sibTrans" cxnId="{584E2C14-90BD-4125-81F0-4C8EF6FF7945}">
      <dgm:prSet/>
      <dgm:spPr/>
      <dgm:t>
        <a:bodyPr/>
        <a:lstStyle/>
        <a:p>
          <a:endParaRPr lang="en-US"/>
        </a:p>
      </dgm:t>
    </dgm:pt>
    <dgm:pt modelId="{FDF18BFE-7097-40D3-89A0-9A5A5B5F028F}">
      <dgm:prSet/>
      <dgm:spPr/>
      <dgm:t>
        <a:bodyPr/>
        <a:lstStyle/>
        <a:p>
          <a:r>
            <a:rPr lang="en-US" dirty="0"/>
            <a:t>Exploring/experimenting with alternative ideologies and careers</a:t>
          </a:r>
        </a:p>
      </dgm:t>
    </dgm:pt>
    <dgm:pt modelId="{89A4FD9E-5DB2-47B3-BA89-D999CDE56D14}" type="parTrans" cxnId="{2567B0C7-F01D-4944-B821-CC1B8CF862DC}">
      <dgm:prSet/>
      <dgm:spPr/>
      <dgm:t>
        <a:bodyPr/>
        <a:lstStyle/>
        <a:p>
          <a:endParaRPr lang="en-US"/>
        </a:p>
      </dgm:t>
    </dgm:pt>
    <dgm:pt modelId="{88091243-A908-457D-8469-EABA6B2B2B8F}" type="sibTrans" cxnId="{2567B0C7-F01D-4944-B821-CC1B8CF862DC}">
      <dgm:prSet/>
      <dgm:spPr/>
      <dgm:t>
        <a:bodyPr/>
        <a:lstStyle/>
        <a:p>
          <a:endParaRPr lang="en-US"/>
        </a:p>
      </dgm:t>
    </dgm:pt>
    <dgm:pt modelId="{E0503E42-6AB6-41C0-ACD9-A976266FA147}">
      <dgm:prSet/>
      <dgm:spPr/>
      <dgm:t>
        <a:bodyPr/>
        <a:lstStyle/>
        <a:p>
          <a:r>
            <a:rPr lang="en-US" dirty="0"/>
            <a:t>A sense of self and direction after exploration</a:t>
          </a:r>
        </a:p>
      </dgm:t>
    </dgm:pt>
    <dgm:pt modelId="{0F382D01-3564-4EFE-B0A0-F36000D40698}" type="parTrans" cxnId="{D2D20F56-6969-43BC-91FE-DD602A3E51EB}">
      <dgm:prSet/>
      <dgm:spPr/>
      <dgm:t>
        <a:bodyPr/>
        <a:lstStyle/>
        <a:p>
          <a:endParaRPr lang="en-US"/>
        </a:p>
      </dgm:t>
    </dgm:pt>
    <dgm:pt modelId="{AC89DB3F-85AA-4CA5-8E06-4B3F5D04BB02}" type="sibTrans" cxnId="{D2D20F56-6969-43BC-91FE-DD602A3E51EB}">
      <dgm:prSet/>
      <dgm:spPr/>
      <dgm:t>
        <a:bodyPr/>
        <a:lstStyle/>
        <a:p>
          <a:endParaRPr lang="en-US"/>
        </a:p>
      </dgm:t>
    </dgm:pt>
    <dgm:pt modelId="{74048BCC-54DD-4C83-B105-0DD52D035B98}" type="pres">
      <dgm:prSet presAssocID="{3EFE2EF0-ED24-487F-8606-19B7CB2FBB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071B0-FDC9-406B-8CF8-FED6C1FD63DC}" type="pres">
      <dgm:prSet presAssocID="{3EFE2EF0-ED24-487F-8606-19B7CB2FBB60}" presName="matrix" presStyleCnt="0"/>
      <dgm:spPr/>
    </dgm:pt>
    <dgm:pt modelId="{63C8B848-A7C7-49EE-B4C7-A503B484A294}" type="pres">
      <dgm:prSet presAssocID="{3EFE2EF0-ED24-487F-8606-19B7CB2FBB60}" presName="tile1" presStyleLbl="node1" presStyleIdx="0" presStyleCnt="4"/>
      <dgm:spPr/>
    </dgm:pt>
    <dgm:pt modelId="{9FA64030-81B4-460A-9505-E422E173D864}" type="pres">
      <dgm:prSet presAssocID="{3EFE2EF0-ED24-487F-8606-19B7CB2FBB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2423F9-069C-4ABC-ABCB-92043F9624A4}" type="pres">
      <dgm:prSet presAssocID="{3EFE2EF0-ED24-487F-8606-19B7CB2FBB60}" presName="tile2" presStyleLbl="node1" presStyleIdx="1" presStyleCnt="4"/>
      <dgm:spPr/>
    </dgm:pt>
    <dgm:pt modelId="{CB7974E9-1EBA-4901-B617-29CCEA3CF0FB}" type="pres">
      <dgm:prSet presAssocID="{3EFE2EF0-ED24-487F-8606-19B7CB2FBB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C3D54A-1A4D-42FD-B5FC-D368303C1A57}" type="pres">
      <dgm:prSet presAssocID="{3EFE2EF0-ED24-487F-8606-19B7CB2FBB60}" presName="tile3" presStyleLbl="node1" presStyleIdx="2" presStyleCnt="4"/>
      <dgm:spPr/>
    </dgm:pt>
    <dgm:pt modelId="{43088BB3-07A3-4076-8F24-4F64506DAD76}" type="pres">
      <dgm:prSet presAssocID="{3EFE2EF0-ED24-487F-8606-19B7CB2FBB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54C153-6262-44CE-A12F-0D83923D1021}" type="pres">
      <dgm:prSet presAssocID="{3EFE2EF0-ED24-487F-8606-19B7CB2FBB60}" presName="tile4" presStyleLbl="node1" presStyleIdx="3" presStyleCnt="4"/>
      <dgm:spPr/>
    </dgm:pt>
    <dgm:pt modelId="{7B8C670A-6770-48AE-975C-00D5FB47F158}" type="pres">
      <dgm:prSet presAssocID="{3EFE2EF0-ED24-487F-8606-19B7CB2FBB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136D51F-049A-4BCC-973E-B7A454D8ED93}" type="pres">
      <dgm:prSet presAssocID="{3EFE2EF0-ED24-487F-8606-19B7CB2FBB6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84E2C14-90BD-4125-81F0-4C8EF6FF7945}" srcId="{AEA8F7DE-FA2C-4C75-97EC-0D174DBAA7DA}" destId="{7A6AD0C5-0309-454A-8653-883C0DB756E1}" srcOrd="0" destOrd="0" parTransId="{494E0981-5277-43A9-B361-A198B1F50DF8}" sibTransId="{9AD5B655-1D8A-4855-9483-1E08A7AA3127}"/>
    <dgm:cxn modelId="{22166E14-3FE1-4548-9987-646760EE18F2}" srcId="{9C5784F0-5348-4028-8A73-54066BB073D4}" destId="{CDE3A907-BAFD-44AC-928D-CCF6BE676C0F}" srcOrd="1" destOrd="0" parTransId="{2F068E37-7DD9-4275-8B55-AE384D184CEF}" sibTransId="{F7A56A64-4D56-468D-92C6-5EC9B4303143}"/>
    <dgm:cxn modelId="{52B95517-52CB-47AA-AA65-9F4B9E9AC76C}" srcId="{9C5784F0-5348-4028-8A73-54066BB073D4}" destId="{AEA8F7DE-FA2C-4C75-97EC-0D174DBAA7DA}" srcOrd="3" destOrd="0" parTransId="{FCF04E30-7EA3-4AD4-99D3-102F720D3F39}" sibTransId="{AC120BCC-75E9-4177-A453-4DA5D2656179}"/>
    <dgm:cxn modelId="{C980461D-5185-4EBB-96B7-DE1CFE6BE7B5}" srcId="{D2F8FCE0-DCD3-480A-9D89-E42606EA7EEF}" destId="{69F2BB9E-1919-477B-A9EB-9353A428D272}" srcOrd="1" destOrd="0" parTransId="{E57C6503-B856-4ADA-8A82-E0E20BE032CE}" sibTransId="{B2638F6F-27E8-40BD-8A8A-BFDD4CD65BBC}"/>
    <dgm:cxn modelId="{B5C0452E-0686-41D1-8EAA-64B79CE7B1C2}" srcId="{FC8CBB7F-7329-413E-9577-69937401507F}" destId="{36BB13FD-4B2D-417D-84A7-811B18BEA597}" srcOrd="1" destOrd="0" parTransId="{1ACC8F7A-87F1-4881-BFB2-E1C021BF5623}" sibTransId="{BB75737F-AF45-4827-B7D7-C83FD9F6956F}"/>
    <dgm:cxn modelId="{5CE05C2F-4961-4E38-A191-CD8C2A6B03B3}" type="presOf" srcId="{36BB13FD-4B2D-417D-84A7-811B18BEA597}" destId="{9FA64030-81B4-460A-9505-E422E173D864}" srcOrd="1" destOrd="2" presId="urn:microsoft.com/office/officeart/2005/8/layout/matrix1"/>
    <dgm:cxn modelId="{639DD439-50AF-4D31-BABD-8F2CCC38B028}" type="presOf" srcId="{E0503E42-6AB6-41C0-ACD9-A976266FA147}" destId="{332423F9-069C-4ABC-ABCB-92043F9624A4}" srcOrd="0" destOrd="1" presId="urn:microsoft.com/office/officeart/2005/8/layout/matrix1"/>
    <dgm:cxn modelId="{EAE4933B-E6FD-4744-A0EA-A87D7BECFB54}" type="presOf" srcId="{7A6AD0C5-0309-454A-8653-883C0DB756E1}" destId="{7B8C670A-6770-48AE-975C-00D5FB47F158}" srcOrd="1" destOrd="1" presId="urn:microsoft.com/office/officeart/2005/8/layout/matrix1"/>
    <dgm:cxn modelId="{8720AD3D-C94C-4D0D-A848-99A0F239F6C8}" type="presOf" srcId="{CDE3A907-BAFD-44AC-928D-CCF6BE676C0F}" destId="{332423F9-069C-4ABC-ABCB-92043F9624A4}" srcOrd="0" destOrd="0" presId="urn:microsoft.com/office/officeart/2005/8/layout/matrix1"/>
    <dgm:cxn modelId="{8EE4C33D-108A-46C9-9DDA-DC2B827F4490}" type="presOf" srcId="{36BB13FD-4B2D-417D-84A7-811B18BEA597}" destId="{63C8B848-A7C7-49EE-B4C7-A503B484A294}" srcOrd="0" destOrd="2" presId="urn:microsoft.com/office/officeart/2005/8/layout/matrix1"/>
    <dgm:cxn modelId="{3103553E-C7B3-4FB2-8771-49BD38AB2786}" type="presOf" srcId="{69F2BB9E-1919-477B-A9EB-9353A428D272}" destId="{08C3D54A-1A4D-42FD-B5FC-D368303C1A57}" srcOrd="0" destOrd="2" presId="urn:microsoft.com/office/officeart/2005/8/layout/matrix1"/>
    <dgm:cxn modelId="{05BCB345-C078-4CF5-881E-03B7A4B432EA}" srcId="{D2F8FCE0-DCD3-480A-9D89-E42606EA7EEF}" destId="{8CBA9A53-CE02-4879-BB4A-654329AF3DF1}" srcOrd="0" destOrd="0" parTransId="{25F815CD-A738-46D8-A46A-C88B2140D334}" sibTransId="{650A77F2-0D13-411F-BB72-EFE1D98395A2}"/>
    <dgm:cxn modelId="{27742547-D487-43C3-B74B-C4E3FEDF6D79}" type="presOf" srcId="{7A6AD0C5-0309-454A-8653-883C0DB756E1}" destId="{6954C153-6262-44CE-A12F-0D83923D1021}" srcOrd="0" destOrd="1" presId="urn:microsoft.com/office/officeart/2005/8/layout/matrix1"/>
    <dgm:cxn modelId="{2707F147-52FD-4EC8-89BF-8382A350BC79}" srcId="{3EFE2EF0-ED24-487F-8606-19B7CB2FBB60}" destId="{9C5784F0-5348-4028-8A73-54066BB073D4}" srcOrd="0" destOrd="0" parTransId="{CEBF0E1E-39F1-4F3E-8D9E-0FCCB0E244F0}" sibTransId="{A1D44449-6FC4-44EB-B6A0-C7B0FE0B3CEC}"/>
    <dgm:cxn modelId="{412A4B50-5D05-46E4-A088-E99E44A4C7C4}" type="presOf" srcId="{69F2BB9E-1919-477B-A9EB-9353A428D272}" destId="{43088BB3-07A3-4076-8F24-4F64506DAD76}" srcOrd="1" destOrd="2" presId="urn:microsoft.com/office/officeart/2005/8/layout/matrix1"/>
    <dgm:cxn modelId="{1A26F854-222F-42E9-9C49-85CC6623DA09}" type="presOf" srcId="{D2F8FCE0-DCD3-480A-9D89-E42606EA7EEF}" destId="{43088BB3-07A3-4076-8F24-4F64506DAD76}" srcOrd="1" destOrd="0" presId="urn:microsoft.com/office/officeart/2005/8/layout/matrix1"/>
    <dgm:cxn modelId="{D2D20F56-6969-43BC-91FE-DD602A3E51EB}" srcId="{CDE3A907-BAFD-44AC-928D-CCF6BE676C0F}" destId="{E0503E42-6AB6-41C0-ACD9-A976266FA147}" srcOrd="0" destOrd="0" parTransId="{0F382D01-3564-4EFE-B0A0-F36000D40698}" sibTransId="{AC89DB3F-85AA-4CA5-8E06-4B3F5D04BB02}"/>
    <dgm:cxn modelId="{8359AA56-AA78-4923-8629-8810CADD4AA1}" type="presOf" srcId="{3EFE2EF0-ED24-487F-8606-19B7CB2FBB60}" destId="{74048BCC-54DD-4C83-B105-0DD52D035B98}" srcOrd="0" destOrd="0" presId="urn:microsoft.com/office/officeart/2005/8/layout/matrix1"/>
    <dgm:cxn modelId="{B9B9215C-9724-4879-8A2F-BBC870B827FD}" srcId="{9C5784F0-5348-4028-8A73-54066BB073D4}" destId="{D2F8FCE0-DCD3-480A-9D89-E42606EA7EEF}" srcOrd="2" destOrd="0" parTransId="{94343C53-B91B-4B84-B5D7-F06327F39486}" sibTransId="{E3F81DB1-854B-4311-AA8F-25EBB94A612D}"/>
    <dgm:cxn modelId="{84638461-7863-43D5-996F-7FEF3E54F1F9}" type="presOf" srcId="{AEA8F7DE-FA2C-4C75-97EC-0D174DBAA7DA}" destId="{7B8C670A-6770-48AE-975C-00D5FB47F158}" srcOrd="1" destOrd="0" presId="urn:microsoft.com/office/officeart/2005/8/layout/matrix1"/>
    <dgm:cxn modelId="{DA42667A-B3EB-4E59-AEC6-193972814101}" srcId="{FC8CBB7F-7329-413E-9577-69937401507F}" destId="{C5DFD60D-1E88-4D5B-B78D-2630F8E748AC}" srcOrd="0" destOrd="0" parTransId="{E37230E3-A96F-41B5-85D7-0A1F7E5BC5F3}" sibTransId="{1D1A796D-0966-414B-AE2C-89019B8C505B}"/>
    <dgm:cxn modelId="{D4BA817D-7A14-4959-A217-42BB52820AA2}" type="presOf" srcId="{9C5784F0-5348-4028-8A73-54066BB073D4}" destId="{6136D51F-049A-4BCC-973E-B7A454D8ED93}" srcOrd="0" destOrd="0" presId="urn:microsoft.com/office/officeart/2005/8/layout/matrix1"/>
    <dgm:cxn modelId="{48F0F27E-5824-4329-8131-19917580923E}" type="presOf" srcId="{AEA8F7DE-FA2C-4C75-97EC-0D174DBAA7DA}" destId="{6954C153-6262-44CE-A12F-0D83923D1021}" srcOrd="0" destOrd="0" presId="urn:microsoft.com/office/officeart/2005/8/layout/matrix1"/>
    <dgm:cxn modelId="{7AD28092-4546-4D43-8D85-F4DD70EF6D86}" type="presOf" srcId="{CDE3A907-BAFD-44AC-928D-CCF6BE676C0F}" destId="{CB7974E9-1EBA-4901-B617-29CCEA3CF0FB}" srcOrd="1" destOrd="0" presId="urn:microsoft.com/office/officeart/2005/8/layout/matrix1"/>
    <dgm:cxn modelId="{A1BEA299-D692-420F-AAD1-C8429D536C1A}" type="presOf" srcId="{FDF18BFE-7097-40D3-89A0-9A5A5B5F028F}" destId="{7B8C670A-6770-48AE-975C-00D5FB47F158}" srcOrd="1" destOrd="2" presId="urn:microsoft.com/office/officeart/2005/8/layout/matrix1"/>
    <dgm:cxn modelId="{94D52DA6-CDB3-402E-BBD8-2C0A99D5ACD5}" type="presOf" srcId="{C5DFD60D-1E88-4D5B-B78D-2630F8E748AC}" destId="{9FA64030-81B4-460A-9505-E422E173D864}" srcOrd="1" destOrd="1" presId="urn:microsoft.com/office/officeart/2005/8/layout/matrix1"/>
    <dgm:cxn modelId="{392FBCA8-C182-4337-9FA7-19B9FC12B8DC}" type="presOf" srcId="{8CBA9A53-CE02-4879-BB4A-654329AF3DF1}" destId="{08C3D54A-1A4D-42FD-B5FC-D368303C1A57}" srcOrd="0" destOrd="1" presId="urn:microsoft.com/office/officeart/2005/8/layout/matrix1"/>
    <dgm:cxn modelId="{ECD49FAA-9C3B-43CD-A94F-4769DF984F52}" type="presOf" srcId="{C5DFD60D-1E88-4D5B-B78D-2630F8E748AC}" destId="{63C8B848-A7C7-49EE-B4C7-A503B484A294}" srcOrd="0" destOrd="1" presId="urn:microsoft.com/office/officeart/2005/8/layout/matrix1"/>
    <dgm:cxn modelId="{7E4247AC-0DD4-4036-AA88-2D579D82DBE4}" srcId="{9C5784F0-5348-4028-8A73-54066BB073D4}" destId="{FC8CBB7F-7329-413E-9577-69937401507F}" srcOrd="0" destOrd="0" parTransId="{1D18034D-E214-4729-9655-EF205EA3A07D}" sibTransId="{B7EEA98A-96BF-4329-896B-312015607440}"/>
    <dgm:cxn modelId="{36A87DAE-A3A8-4E5A-AC8C-77F47C186CAB}" type="presOf" srcId="{8CBA9A53-CE02-4879-BB4A-654329AF3DF1}" destId="{43088BB3-07A3-4076-8F24-4F64506DAD76}" srcOrd="1" destOrd="1" presId="urn:microsoft.com/office/officeart/2005/8/layout/matrix1"/>
    <dgm:cxn modelId="{D375FDBF-BF27-4FEB-9129-046388903103}" type="presOf" srcId="{FC8CBB7F-7329-413E-9577-69937401507F}" destId="{9FA64030-81B4-460A-9505-E422E173D864}" srcOrd="1" destOrd="0" presId="urn:microsoft.com/office/officeart/2005/8/layout/matrix1"/>
    <dgm:cxn modelId="{F974F3C3-7179-4AE4-B9CE-DEF298DAD0D1}" type="presOf" srcId="{FC8CBB7F-7329-413E-9577-69937401507F}" destId="{63C8B848-A7C7-49EE-B4C7-A503B484A294}" srcOrd="0" destOrd="0" presId="urn:microsoft.com/office/officeart/2005/8/layout/matrix1"/>
    <dgm:cxn modelId="{2567B0C7-F01D-4944-B821-CC1B8CF862DC}" srcId="{AEA8F7DE-FA2C-4C75-97EC-0D174DBAA7DA}" destId="{FDF18BFE-7097-40D3-89A0-9A5A5B5F028F}" srcOrd="1" destOrd="0" parTransId="{89A4FD9E-5DB2-47B3-BA89-D999CDE56D14}" sibTransId="{88091243-A908-457D-8469-EABA6B2B2B8F}"/>
    <dgm:cxn modelId="{C871B0DA-4893-4479-9077-C0F2E96BE4E6}" type="presOf" srcId="{D2F8FCE0-DCD3-480A-9D89-E42606EA7EEF}" destId="{08C3D54A-1A4D-42FD-B5FC-D368303C1A57}" srcOrd="0" destOrd="0" presId="urn:microsoft.com/office/officeart/2005/8/layout/matrix1"/>
    <dgm:cxn modelId="{6F7C20EC-9230-42CB-8552-28EDC8C98CFC}" type="presOf" srcId="{E0503E42-6AB6-41C0-ACD9-A976266FA147}" destId="{CB7974E9-1EBA-4901-B617-29CCEA3CF0FB}" srcOrd="1" destOrd="1" presId="urn:microsoft.com/office/officeart/2005/8/layout/matrix1"/>
    <dgm:cxn modelId="{34E30AF2-C508-459F-962A-2EEDF488DDE2}" type="presOf" srcId="{FDF18BFE-7097-40D3-89A0-9A5A5B5F028F}" destId="{6954C153-6262-44CE-A12F-0D83923D1021}" srcOrd="0" destOrd="2" presId="urn:microsoft.com/office/officeart/2005/8/layout/matrix1"/>
    <dgm:cxn modelId="{73F1E8F8-FA68-4B90-A1D4-4C8AAD451B32}" type="presParOf" srcId="{74048BCC-54DD-4C83-B105-0DD52D035B98}" destId="{3A6071B0-FDC9-406B-8CF8-FED6C1FD63DC}" srcOrd="0" destOrd="0" presId="urn:microsoft.com/office/officeart/2005/8/layout/matrix1"/>
    <dgm:cxn modelId="{30395C6D-F77B-4549-B3E6-668189D0513C}" type="presParOf" srcId="{3A6071B0-FDC9-406B-8CF8-FED6C1FD63DC}" destId="{63C8B848-A7C7-49EE-B4C7-A503B484A294}" srcOrd="0" destOrd="0" presId="urn:microsoft.com/office/officeart/2005/8/layout/matrix1"/>
    <dgm:cxn modelId="{A15422E8-0BB5-4BC8-80F4-E7C28F1E33BF}" type="presParOf" srcId="{3A6071B0-FDC9-406B-8CF8-FED6C1FD63DC}" destId="{9FA64030-81B4-460A-9505-E422E173D864}" srcOrd="1" destOrd="0" presId="urn:microsoft.com/office/officeart/2005/8/layout/matrix1"/>
    <dgm:cxn modelId="{4462EF9F-65D8-464D-933D-8110887DFBEF}" type="presParOf" srcId="{3A6071B0-FDC9-406B-8CF8-FED6C1FD63DC}" destId="{332423F9-069C-4ABC-ABCB-92043F9624A4}" srcOrd="2" destOrd="0" presId="urn:microsoft.com/office/officeart/2005/8/layout/matrix1"/>
    <dgm:cxn modelId="{312B04EC-980E-4AFF-A470-E3ACF8055D93}" type="presParOf" srcId="{3A6071B0-FDC9-406B-8CF8-FED6C1FD63DC}" destId="{CB7974E9-1EBA-4901-B617-29CCEA3CF0FB}" srcOrd="3" destOrd="0" presId="urn:microsoft.com/office/officeart/2005/8/layout/matrix1"/>
    <dgm:cxn modelId="{3BB257AB-EE9E-4813-82B8-7358690E4445}" type="presParOf" srcId="{3A6071B0-FDC9-406B-8CF8-FED6C1FD63DC}" destId="{08C3D54A-1A4D-42FD-B5FC-D368303C1A57}" srcOrd="4" destOrd="0" presId="urn:microsoft.com/office/officeart/2005/8/layout/matrix1"/>
    <dgm:cxn modelId="{CAE8DE18-9433-4DCA-9BD4-AFF80ADFD098}" type="presParOf" srcId="{3A6071B0-FDC9-406B-8CF8-FED6C1FD63DC}" destId="{43088BB3-07A3-4076-8F24-4F64506DAD76}" srcOrd="5" destOrd="0" presId="urn:microsoft.com/office/officeart/2005/8/layout/matrix1"/>
    <dgm:cxn modelId="{A63AC155-F025-4932-B35C-0E673513BBE6}" type="presParOf" srcId="{3A6071B0-FDC9-406B-8CF8-FED6C1FD63DC}" destId="{6954C153-6262-44CE-A12F-0D83923D1021}" srcOrd="6" destOrd="0" presId="urn:microsoft.com/office/officeart/2005/8/layout/matrix1"/>
    <dgm:cxn modelId="{5EBA4BF4-66C3-4C38-97F0-3376280E942E}" type="presParOf" srcId="{3A6071B0-FDC9-406B-8CF8-FED6C1FD63DC}" destId="{7B8C670A-6770-48AE-975C-00D5FB47F158}" srcOrd="7" destOrd="0" presId="urn:microsoft.com/office/officeart/2005/8/layout/matrix1"/>
    <dgm:cxn modelId="{DC91DEC1-B0F1-48B1-B0CB-BA73BAE031CF}" type="presParOf" srcId="{74048BCC-54DD-4C83-B105-0DD52D035B98}" destId="{6136D51F-049A-4BCC-973E-B7A454D8ED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8B848-A7C7-49EE-B4C7-A503B484A294}">
      <dsp:nvSpPr>
        <dsp:cNvPr id="0" name=""/>
        <dsp:cNvSpPr/>
      </dsp:nvSpPr>
      <dsp:spPr>
        <a:xfrm rot="16200000">
          <a:off x="901792" y="-901792"/>
          <a:ext cx="1236077" cy="303966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Identity Foreclosure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Premature commitment to vision, value and roles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Typically prescribed by parents</a:t>
          </a:r>
        </a:p>
      </dsp:txBody>
      <dsp:txXfrm rot="5400000">
        <a:off x="0" y="0"/>
        <a:ext cx="3039661" cy="927057"/>
      </dsp:txXfrm>
    </dsp:sp>
    <dsp:sp modelId="{332423F9-069C-4ABC-ABCB-92043F9624A4}">
      <dsp:nvSpPr>
        <dsp:cNvPr id="0" name=""/>
        <dsp:cNvSpPr/>
      </dsp:nvSpPr>
      <dsp:spPr>
        <a:xfrm>
          <a:off x="3039661" y="0"/>
          <a:ext cx="3039661" cy="123607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Identity achievement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 sense of self and direction after exploration</a:t>
          </a:r>
        </a:p>
      </dsp:txBody>
      <dsp:txXfrm>
        <a:off x="3039661" y="0"/>
        <a:ext cx="3039661" cy="927057"/>
      </dsp:txXfrm>
    </dsp:sp>
    <dsp:sp modelId="{08C3D54A-1A4D-42FD-B5FC-D368303C1A57}">
      <dsp:nvSpPr>
        <dsp:cNvPr id="0" name=""/>
        <dsp:cNvSpPr/>
      </dsp:nvSpPr>
      <dsp:spPr>
        <a:xfrm rot="10800000">
          <a:off x="0" y="1236077"/>
          <a:ext cx="3039661" cy="123607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Identity Diffusion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Sense of apathy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 commitment to ideology</a:t>
          </a:r>
        </a:p>
      </dsp:txBody>
      <dsp:txXfrm rot="10800000">
        <a:off x="0" y="1545096"/>
        <a:ext cx="3039661" cy="927057"/>
      </dsp:txXfrm>
    </dsp:sp>
    <dsp:sp modelId="{6954C153-6262-44CE-A12F-0D83923D1021}">
      <dsp:nvSpPr>
        <dsp:cNvPr id="0" name=""/>
        <dsp:cNvSpPr/>
      </dsp:nvSpPr>
      <dsp:spPr>
        <a:xfrm rot="5400000">
          <a:off x="3941454" y="334284"/>
          <a:ext cx="1236077" cy="303966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Identity Moratorium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Delay commitment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Exploring/experimenting with alternative ideologies and careers</a:t>
          </a:r>
        </a:p>
      </dsp:txBody>
      <dsp:txXfrm rot="-5400000">
        <a:off x="3039662" y="1545096"/>
        <a:ext cx="3039661" cy="927057"/>
      </dsp:txXfrm>
    </dsp:sp>
    <dsp:sp modelId="{6136D51F-049A-4BCC-973E-B7A454D8ED93}">
      <dsp:nvSpPr>
        <dsp:cNvPr id="0" name=""/>
        <dsp:cNvSpPr/>
      </dsp:nvSpPr>
      <dsp:spPr>
        <a:xfrm>
          <a:off x="2127763" y="927057"/>
          <a:ext cx="1823797" cy="61803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Status</a:t>
          </a:r>
        </a:p>
      </dsp:txBody>
      <dsp:txXfrm>
        <a:off x="2157933" y="957227"/>
        <a:ext cx="1763457" cy="55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94CD7-A503-4D22-8321-9277E168A47F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8728-3207-4856-9306-63950DF7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Babies when born show a preference for the mother’s language (babies of bilingual mothers show preferences for both languages)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Newborn’s cries mimic the tuneful signature of the mother’s native tongue (newborn babies have an accent)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Babies in the womb respond to sound and then show signs of recall of the sound after they are born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Instincts</a:t>
            </a:r>
            <a:r>
              <a:rPr lang="en-US" baseline="0" dirty="0"/>
              <a:t> – </a:t>
            </a:r>
            <a:r>
              <a:rPr lang="en-US" dirty="0"/>
              <a:t>Instinctual automatic reflexes – Helping babies survive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Rooting reflex – When something touches a newborn’s cheek they automatically turn towards it and open their mouth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Sucking – Newborn’s will automatically start sucking on a nipple (real or fake)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Crying when sucking behavior doesn’t result in food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Newborns show a preference for faces and human voices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C36B-879C-46BA-A6F7-D55DFF900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Sensory Motor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0-2 yrs.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Experience the world through their senses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Child is learning to coordinate their sensory input with their motor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Developing object permanence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Object Permanence – Realizing that an object still exists even when it is out of view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Preoperational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2-7 yrs.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Conservation - the awareness that physical quantities remain constant in spite of changes in their shape or appearance.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Centration – Focusing on one aspect of a problem neglecting other important 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Irreversibility – unable to see the reverse of an 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Egocentrism – inability to see from another’s point of 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Animism – everything is alive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Concrete operational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7-11 yrs.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Child masters decentration and reversibility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Gains the ability to see things from a different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Gradual become less egocentric and develop conservationism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Formal operational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11 yrs.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their cognitive skills to abstract concepts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 more adult like thinking abilities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8728-3207-4856-9306-63950DF722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Kohlberg’s Stages of Moral</a:t>
            </a:r>
            <a:r>
              <a:rPr lang="en-US" baseline="0" dirty="0"/>
              <a:t> development are focused on moral reasoning not overt behavior and are derived from Piaget’s theory of cognitive development</a:t>
            </a:r>
          </a:p>
          <a:p>
            <a:endParaRPr lang="en-US" baseline="0" dirty="0"/>
          </a:p>
          <a:p>
            <a:r>
              <a:rPr lang="en-US" baseline="0" dirty="0"/>
              <a:t>Preconventional – Early childhood until adolescence</a:t>
            </a:r>
          </a:p>
          <a:p>
            <a:endParaRPr lang="en-US" baseline="0" dirty="0"/>
          </a:p>
          <a:p>
            <a:r>
              <a:rPr lang="en-US" baseline="0" dirty="0" err="1"/>
              <a:t>Convetional</a:t>
            </a:r>
            <a:r>
              <a:rPr lang="en-US" baseline="0" dirty="0"/>
              <a:t> – Adolescence on into adulthood</a:t>
            </a:r>
          </a:p>
          <a:p>
            <a:endParaRPr lang="en-US" baseline="0" dirty="0"/>
          </a:p>
          <a:p>
            <a:r>
              <a:rPr lang="en-US" baseline="0" dirty="0" err="1"/>
              <a:t>Postconventional</a:t>
            </a:r>
            <a:r>
              <a:rPr lang="en-US" baseline="0" dirty="0"/>
              <a:t> – Adults but they argue that many people never reach this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9BC8-D8BD-41E5-872D-67C228E20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983921"/>
            <a:ext cx="8689976" cy="182607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45129"/>
            <a:ext cx="10364452" cy="219171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074400" cy="9144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92351"/>
            <a:ext cx="538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32113"/>
            <a:ext cx="5384800" cy="43162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5728" y="1292351"/>
            <a:ext cx="53766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1932113"/>
            <a:ext cx="5384800" cy="43162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37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20586"/>
            <a:ext cx="10363826" cy="4370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25097"/>
            <a:ext cx="10351752" cy="174028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17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2368"/>
            <a:ext cx="5106026" cy="43988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392368"/>
            <a:ext cx="5105400" cy="43988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5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396294"/>
            <a:ext cx="51060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076288"/>
            <a:ext cx="5106027" cy="37149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6294"/>
            <a:ext cx="5105401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076288"/>
            <a:ext cx="5105401" cy="37149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1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428751"/>
            <a:ext cx="10364452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Womb to tomb</a:t>
            </a:r>
          </a:p>
        </p:txBody>
      </p:sp>
      <p:pic>
        <p:nvPicPr>
          <p:cNvPr id="5" name="Picture 4" descr="spermy_trying_to_get_in_egg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9" y="202110"/>
            <a:ext cx="2495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aby_boy_jump_up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25" y="3754672"/>
            <a:ext cx="19764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irl_thinking_of_boy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30" y="0"/>
            <a:ext cx="2447487" cy="31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quon_practice_kung_fu_hg_cl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91" y="102127"/>
            <a:ext cx="23034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ld_man_cruising_on_scooter_hg_cl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0" y="4236827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ffin_opening_skeleton_popping_out_hg_cl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001" y="375992"/>
            <a:ext cx="2095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Kohlberg’s Stages of Moral Development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Preconventional level – Self focused</a:t>
            </a:r>
          </a:p>
          <a:p>
            <a:pPr lvl="1"/>
            <a:r>
              <a:rPr lang="en-US" dirty="0"/>
              <a:t>Stage 1 – Punishment orientation</a:t>
            </a:r>
          </a:p>
          <a:p>
            <a:pPr lvl="1"/>
            <a:r>
              <a:rPr lang="en-US" dirty="0"/>
              <a:t>Stage 2 – Naïve reward orientation</a:t>
            </a:r>
          </a:p>
          <a:p>
            <a:r>
              <a:rPr lang="en-US" dirty="0"/>
              <a:t>Conventional level</a:t>
            </a:r>
          </a:p>
          <a:p>
            <a:pPr lvl="1"/>
            <a:r>
              <a:rPr lang="en-US" dirty="0"/>
              <a:t>Stage 3 – Good boy/girl orientation</a:t>
            </a:r>
          </a:p>
          <a:p>
            <a:pPr lvl="1"/>
            <a:r>
              <a:rPr lang="en-US" dirty="0"/>
              <a:t>Stage 4 – Authority orientation</a:t>
            </a:r>
          </a:p>
          <a:p>
            <a:r>
              <a:rPr lang="en-US" dirty="0"/>
              <a:t>Post conventional level</a:t>
            </a:r>
          </a:p>
          <a:p>
            <a:pPr lvl="1"/>
            <a:r>
              <a:rPr lang="en-US" dirty="0"/>
              <a:t>Stage 5 – Social Contract orientation</a:t>
            </a:r>
          </a:p>
          <a:p>
            <a:pPr lvl="1"/>
            <a:r>
              <a:rPr lang="en-US" dirty="0"/>
              <a:t>Stage 6 – Individual principles and conscience orientation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56792"/>
            <a:ext cx="5105400" cy="2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Adolescence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Physiological Changes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Pubescence vs. Puberty</a:t>
            </a:r>
          </a:p>
          <a:p>
            <a:pPr lvl="1"/>
            <a:r>
              <a:rPr lang="en-US" dirty="0"/>
              <a:t>Secondary sex characteristics</a:t>
            </a:r>
          </a:p>
          <a:p>
            <a:pPr lvl="1"/>
            <a:r>
              <a:rPr lang="en-US" dirty="0"/>
              <a:t>Primary sex characteristics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Neurological Changes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White matter increases</a:t>
            </a:r>
          </a:p>
          <a:p>
            <a:pPr lvl="1"/>
            <a:r>
              <a:rPr lang="en-US" dirty="0"/>
              <a:t>Neurons become better insulated with myelin sheaths</a:t>
            </a:r>
          </a:p>
          <a:p>
            <a:pPr lvl="1"/>
            <a:r>
              <a:rPr lang="en-US" dirty="0"/>
              <a:t>Neural pathways are better and quicker</a:t>
            </a:r>
          </a:p>
          <a:p>
            <a:r>
              <a:rPr lang="en-US" dirty="0"/>
              <a:t>Prefrontal Cortex</a:t>
            </a:r>
          </a:p>
          <a:p>
            <a:pPr lvl="1"/>
            <a:r>
              <a:rPr lang="en-US" dirty="0"/>
              <a:t>Last part of the brain to fully mature</a:t>
            </a:r>
          </a:p>
          <a:p>
            <a:pPr lvl="1"/>
            <a:r>
              <a:rPr lang="en-US" dirty="0"/>
              <a:t>Crucial for:</a:t>
            </a:r>
          </a:p>
          <a:p>
            <a:pPr lvl="2"/>
            <a:r>
              <a:rPr lang="en-US" dirty="0"/>
              <a:t>Planning and organizing</a:t>
            </a:r>
          </a:p>
          <a:p>
            <a:pPr lvl="2"/>
            <a:r>
              <a:rPr lang="en-US" dirty="0"/>
              <a:t>Emotional regulation</a:t>
            </a:r>
          </a:p>
          <a:p>
            <a:pPr lvl="2"/>
            <a:r>
              <a:rPr lang="en-US" dirty="0"/>
              <a:t>Response inhibition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000" y1="95082" x2="16000" y2="95082"/>
                        <a14:foregroundMark x1="31333" y1="93716" x2="31333" y2="93716"/>
                        <a14:foregroundMark x1="45333" y1="91257" x2="45333" y2="91257"/>
                        <a14:foregroundMark x1="79333" y1="75683" x2="79333" y2="75683"/>
                        <a14:foregroundMark x1="80333" y1="74863" x2="80333" y2="74863"/>
                        <a14:foregroundMark x1="89333" y1="69126" x2="89333" y2="6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3498344"/>
            <a:ext cx="2968752" cy="32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7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gradFill>
                  <a:gsLst>
                    <a:gs pos="0">
                      <a:srgbClr val="000000"/>
                    </a:gs>
                    <a:gs pos="40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D1282E">
                        <a:alpha val="65000"/>
                      </a:srgbClr>
                    </a:gs>
                  </a:gsLst>
                  <a:lin ang="5400000" scaled="0"/>
                </a:gradFill>
              </a:rPr>
              <a:t>Adolescence – The Search For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10896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James Marcia – Four Identity Statuses</a:t>
            </a:r>
          </a:p>
          <a:p>
            <a:pPr lvl="1"/>
            <a:r>
              <a:rPr lang="en-US" sz="2000" dirty="0"/>
              <a:t>Presence or absence of a sense of commitment to:</a:t>
            </a:r>
          </a:p>
          <a:p>
            <a:pPr lvl="2"/>
            <a:r>
              <a:rPr lang="en-US" sz="1800" dirty="0"/>
              <a:t>Life goals</a:t>
            </a:r>
          </a:p>
          <a:p>
            <a:pPr lvl="2"/>
            <a:r>
              <a:rPr lang="en-US" sz="1800" dirty="0"/>
              <a:t>Values</a:t>
            </a:r>
          </a:p>
          <a:p>
            <a:pPr lvl="1"/>
            <a:r>
              <a:rPr lang="en-US" sz="2000" dirty="0"/>
              <a:t>Sense of crisis – Active exploration and questioning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63358" y="3694176"/>
            <a:ext cx="6665283" cy="3018403"/>
            <a:chOff x="762000" y="3540991"/>
            <a:chExt cx="6934200" cy="3411364"/>
          </a:xfrm>
        </p:grpSpPr>
        <p:graphicFrame>
          <p:nvGraphicFramePr>
            <p:cNvPr id="4" name="Diagram 3"/>
            <p:cNvGraphicFramePr/>
            <p:nvPr/>
          </p:nvGraphicFramePr>
          <p:xfrm>
            <a:off x="1371600" y="3540991"/>
            <a:ext cx="6324600" cy="279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Up Arrow 7"/>
            <p:cNvSpPr/>
            <p:nvPr/>
          </p:nvSpPr>
          <p:spPr>
            <a:xfrm>
              <a:off x="762000" y="3657600"/>
              <a:ext cx="609600" cy="26670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5400000">
              <a:off x="4263736" y="3599555"/>
              <a:ext cx="609600" cy="60960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76200" y="4920734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Commitment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0" y="6447500"/>
              <a:ext cx="579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Crisis/Exploration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2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in 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Pre-family – Work and family</a:t>
            </a:r>
          </a:p>
          <a:p>
            <a:r>
              <a:rPr lang="en-US" dirty="0"/>
              <a:t>Adjusting to marriage</a:t>
            </a:r>
          </a:p>
          <a:p>
            <a:pPr lvl="1"/>
            <a:r>
              <a:rPr lang="en-US" dirty="0"/>
              <a:t>Work and Marriage</a:t>
            </a:r>
          </a:p>
          <a:p>
            <a:pPr lvl="1"/>
            <a:r>
              <a:rPr lang="en-US" dirty="0"/>
              <a:t>Financial concerns</a:t>
            </a:r>
          </a:p>
          <a:p>
            <a:pPr lvl="1"/>
            <a:r>
              <a:rPr lang="en-US" dirty="0"/>
              <a:t>Marital roles</a:t>
            </a:r>
          </a:p>
          <a:p>
            <a:r>
              <a:rPr lang="en-US" dirty="0"/>
              <a:t>Parenthood</a:t>
            </a:r>
          </a:p>
          <a:p>
            <a:pPr lvl="1"/>
            <a:r>
              <a:rPr lang="en-US" dirty="0"/>
              <a:t>Marital satisfaction</a:t>
            </a:r>
          </a:p>
          <a:p>
            <a:pPr lvl="1"/>
            <a:r>
              <a:rPr lang="en-US" dirty="0"/>
              <a:t>Parent contentment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Empty nest</a:t>
            </a:r>
          </a:p>
          <a:p>
            <a:pPr lvl="1"/>
            <a:r>
              <a:rPr lang="en-US" dirty="0"/>
              <a:t>Moms vs. Dads</a:t>
            </a:r>
          </a:p>
          <a:p>
            <a:pPr lvl="1"/>
            <a:r>
              <a:rPr lang="en-US" dirty="0"/>
              <a:t>Parental contentment</a:t>
            </a:r>
          </a:p>
          <a:p>
            <a:pPr lvl="1"/>
            <a:r>
              <a:rPr lang="en-US" dirty="0"/>
              <a:t>Marital satisfaction</a:t>
            </a:r>
          </a:p>
          <a:p>
            <a:r>
              <a:rPr lang="en-US" dirty="0"/>
              <a:t>Aging adults</a:t>
            </a:r>
          </a:p>
          <a:p>
            <a:pPr lvl="1"/>
            <a:r>
              <a:rPr lang="en-US" dirty="0"/>
              <a:t>Physical changes</a:t>
            </a:r>
          </a:p>
          <a:p>
            <a:pPr lvl="1"/>
            <a:r>
              <a:rPr lang="en-US" dirty="0"/>
              <a:t>Menopause</a:t>
            </a:r>
          </a:p>
          <a:p>
            <a:pPr lvl="1"/>
            <a:r>
              <a:rPr lang="en-US" dirty="0"/>
              <a:t>Neural changes</a:t>
            </a:r>
          </a:p>
          <a:p>
            <a:r>
              <a:rPr lang="en-US" dirty="0"/>
              <a:t>Cognitive changes – Crystalized vs. </a:t>
            </a:r>
            <a:r>
              <a:rPr lang="en-US"/>
              <a:t>fluid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1" y="2743200"/>
            <a:ext cx="8842786" cy="2423346"/>
          </a:xfrm>
        </p:spPr>
        <p:txBody>
          <a:bodyPr/>
          <a:lstStyle/>
          <a:p>
            <a:r>
              <a:rPr lang="en-US" dirty="0"/>
              <a:t>Prenatal Stages of Development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05001" y="5260118"/>
            <a:ext cx="8766586" cy="835460"/>
          </a:xfrm>
        </p:spPr>
        <p:txBody>
          <a:bodyPr/>
          <a:lstStyle/>
          <a:p>
            <a:r>
              <a:rPr lang="en-US" dirty="0"/>
              <a:t>Very important development happens throughout the prenatal stages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94" y="449673"/>
            <a:ext cx="8458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9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Teratogens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Drugs/Alcohol</a:t>
            </a:r>
          </a:p>
          <a:p>
            <a:r>
              <a:rPr lang="en-US" dirty="0"/>
              <a:t>Maternal Illness</a:t>
            </a:r>
          </a:p>
          <a:p>
            <a:r>
              <a:rPr lang="en-US" dirty="0"/>
              <a:t>Toxins</a:t>
            </a:r>
          </a:p>
          <a:p>
            <a:r>
              <a:rPr lang="en-US" dirty="0"/>
              <a:t>Nutrition</a:t>
            </a:r>
          </a:p>
          <a:p>
            <a:r>
              <a:rPr lang="en-US" dirty="0"/>
              <a:t>Emotions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72778" y="1984443"/>
            <a:ext cx="7181588" cy="33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vs. Instincts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Prenatal learning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Newborn’s show preference for mother’s language. Studies show:</a:t>
            </a:r>
          </a:p>
          <a:p>
            <a:pPr lvl="1"/>
            <a:r>
              <a:rPr lang="en-US" dirty="0"/>
              <a:t>Newborn’s cries mimic mom’s accent</a:t>
            </a:r>
          </a:p>
          <a:p>
            <a:pPr lvl="1"/>
            <a:r>
              <a:rPr lang="en-US" dirty="0"/>
              <a:t>Newborn’s show signs of recall for sounds they heard in the womb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Instincts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Automatic reflexes – helping them survive</a:t>
            </a:r>
          </a:p>
          <a:p>
            <a:pPr lvl="1"/>
            <a:r>
              <a:rPr lang="en-US" dirty="0"/>
              <a:t>Rooting reflex</a:t>
            </a:r>
          </a:p>
          <a:p>
            <a:pPr lvl="1"/>
            <a:r>
              <a:rPr lang="en-US" dirty="0"/>
              <a:t>Sucking</a:t>
            </a:r>
          </a:p>
          <a:p>
            <a:pPr lvl="1"/>
            <a:r>
              <a:rPr lang="en-US" dirty="0"/>
              <a:t>Crying to get food</a:t>
            </a:r>
          </a:p>
          <a:p>
            <a:pPr lvl="1"/>
            <a:r>
              <a:rPr lang="en-US" dirty="0"/>
              <a:t>Preference for faces and human voices</a:t>
            </a:r>
          </a:p>
        </p:txBody>
      </p:sp>
    </p:spTree>
    <p:extLst>
      <p:ext uri="{BB962C8B-B14F-4D97-AF65-F5344CB8AC3E}">
        <p14:creationId xmlns:p14="http://schemas.microsoft.com/office/powerpoint/2010/main" val="355064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development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Cephalocaudal trend</a:t>
            </a:r>
          </a:p>
          <a:p>
            <a:r>
              <a:rPr lang="en-US" dirty="0"/>
              <a:t>Proximodistal trend</a:t>
            </a:r>
          </a:p>
          <a:p>
            <a:r>
              <a:rPr lang="en-US" dirty="0"/>
              <a:t>Maturation</a:t>
            </a:r>
          </a:p>
          <a:p>
            <a:r>
              <a:rPr lang="en-US" dirty="0"/>
              <a:t>Developmental norms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18" y="1420586"/>
            <a:ext cx="6682473" cy="283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riplets_two_boys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80" y="4037589"/>
            <a:ext cx="2846172" cy="218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aby_suck_on_pacifier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78" y="4464557"/>
            <a:ext cx="2053938" cy="17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8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Temperament Studies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and Chess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3774" y="2076288"/>
            <a:ext cx="5106027" cy="418446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Easy Children (40%)</a:t>
            </a:r>
          </a:p>
          <a:p>
            <a:pPr lvl="1"/>
            <a:r>
              <a:rPr lang="en-US" dirty="0"/>
              <a:t>Happy children</a:t>
            </a:r>
          </a:p>
          <a:p>
            <a:pPr lvl="1"/>
            <a:r>
              <a:rPr lang="en-US" dirty="0"/>
              <a:t>Regular sleep and eating patterns</a:t>
            </a:r>
          </a:p>
          <a:p>
            <a:pPr lvl="1"/>
            <a:r>
              <a:rPr lang="en-US" dirty="0"/>
              <a:t>Not easily upset</a:t>
            </a:r>
          </a:p>
          <a:p>
            <a:r>
              <a:rPr lang="en-US" dirty="0"/>
              <a:t>Slow-to-warm-up Children (15%)</a:t>
            </a:r>
          </a:p>
          <a:p>
            <a:pPr lvl="1"/>
            <a:r>
              <a:rPr lang="en-US" dirty="0"/>
              <a:t>Less cheery</a:t>
            </a:r>
          </a:p>
          <a:p>
            <a:pPr lvl="1"/>
            <a:r>
              <a:rPr lang="en-US" dirty="0"/>
              <a:t>Less regular sleep and eating patterns</a:t>
            </a:r>
          </a:p>
          <a:p>
            <a:pPr lvl="1"/>
            <a:r>
              <a:rPr lang="en-US" dirty="0"/>
              <a:t>Slow to adapt to change</a:t>
            </a:r>
          </a:p>
          <a:p>
            <a:r>
              <a:rPr lang="en-US" dirty="0"/>
              <a:t>Difficult Children (10%)</a:t>
            </a:r>
          </a:p>
          <a:p>
            <a:pPr lvl="1"/>
            <a:r>
              <a:rPr lang="en-US" dirty="0"/>
              <a:t>Glum</a:t>
            </a:r>
          </a:p>
          <a:p>
            <a:pPr lvl="1"/>
            <a:r>
              <a:rPr lang="en-US" dirty="0"/>
              <a:t>Erratic sleeping and eating patterns</a:t>
            </a:r>
          </a:p>
          <a:p>
            <a:pPr lvl="1"/>
            <a:r>
              <a:rPr lang="en-US" dirty="0"/>
              <a:t>Resistant to change</a:t>
            </a:r>
          </a:p>
          <a:p>
            <a:pPr lvl="1"/>
            <a:r>
              <a:rPr lang="en-US" dirty="0"/>
              <a:t>Relatively irritable </a:t>
            </a:r>
          </a:p>
          <a:p>
            <a:r>
              <a:rPr lang="en-US" dirty="0"/>
              <a:t>Remainder are a mix of these three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Kagan and </a:t>
            </a:r>
            <a:r>
              <a:rPr lang="en-US" dirty="0" err="1"/>
              <a:t>Snidman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Inhibited temperament (15%-20%)</a:t>
            </a:r>
          </a:p>
          <a:p>
            <a:pPr lvl="1"/>
            <a:r>
              <a:rPr lang="en-US" dirty="0"/>
              <a:t>Shyness</a:t>
            </a:r>
          </a:p>
          <a:p>
            <a:pPr lvl="1"/>
            <a:r>
              <a:rPr lang="en-US" dirty="0"/>
              <a:t>timidity </a:t>
            </a:r>
          </a:p>
          <a:p>
            <a:pPr lvl="1"/>
            <a:r>
              <a:rPr lang="en-US" dirty="0"/>
              <a:t>Wariness</a:t>
            </a:r>
          </a:p>
          <a:p>
            <a:r>
              <a:rPr lang="en-US" dirty="0"/>
              <a:t>Uninhibited temperament (25%-30%)</a:t>
            </a:r>
          </a:p>
          <a:p>
            <a:pPr lvl="1"/>
            <a:r>
              <a:rPr lang="en-US" dirty="0"/>
              <a:t>Not shy</a:t>
            </a:r>
          </a:p>
          <a:p>
            <a:pPr lvl="1"/>
            <a:r>
              <a:rPr lang="en-US" dirty="0"/>
              <a:t>Not timid</a:t>
            </a:r>
          </a:p>
          <a:p>
            <a:r>
              <a:rPr lang="en-US" dirty="0"/>
              <a:t>Remainder are a mix of these two</a:t>
            </a:r>
          </a:p>
        </p:txBody>
      </p:sp>
    </p:spTree>
    <p:extLst>
      <p:ext uri="{BB962C8B-B14F-4D97-AF65-F5344CB8AC3E}">
        <p14:creationId xmlns:p14="http://schemas.microsoft.com/office/powerpoint/2010/main" val="369182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biological basis for attachment</a:t>
            </a:r>
          </a:p>
          <a:p>
            <a:pPr lvl="1"/>
            <a:r>
              <a:rPr lang="en-US" dirty="0"/>
              <a:t>Babies are programmed to emit behaviors like smiling, cooing, clinging, etc.</a:t>
            </a:r>
          </a:p>
          <a:p>
            <a:pPr lvl="1"/>
            <a:r>
              <a:rPr lang="en-US" dirty="0"/>
              <a:t>These behaviors trigger an affectionate, protective response from adults</a:t>
            </a:r>
          </a:p>
          <a:p>
            <a:pPr lvl="1"/>
            <a:r>
              <a:rPr lang="en-US" dirty="0"/>
              <a:t>Parents are programed to respond with warmth, love and protection</a:t>
            </a:r>
          </a:p>
          <a:p>
            <a:r>
              <a:rPr lang="en-US" dirty="0"/>
              <a:t>Harlow study on attachment</a:t>
            </a:r>
          </a:p>
          <a:p>
            <a:r>
              <a:rPr lang="en-US" dirty="0"/>
              <a:t>Patterns of attachment</a:t>
            </a:r>
          </a:p>
          <a:p>
            <a:pPr lvl="1"/>
            <a:r>
              <a:rPr lang="en-US" dirty="0"/>
              <a:t>Secure</a:t>
            </a:r>
          </a:p>
          <a:p>
            <a:pPr lvl="1"/>
            <a:r>
              <a:rPr lang="en-US" dirty="0"/>
              <a:t>Anxious-Ambivalent (resistant)</a:t>
            </a:r>
          </a:p>
          <a:p>
            <a:pPr lvl="1"/>
            <a:r>
              <a:rPr lang="en-US" dirty="0"/>
              <a:t>Avoidant</a:t>
            </a:r>
          </a:p>
          <a:p>
            <a:pPr lvl="1"/>
            <a:r>
              <a:rPr lang="en-US" dirty="0"/>
              <a:t>Disoriented-Disorganized</a:t>
            </a:r>
          </a:p>
        </p:txBody>
      </p:sp>
    </p:spTree>
    <p:extLst>
      <p:ext uri="{BB962C8B-B14F-4D97-AF65-F5344CB8AC3E}">
        <p14:creationId xmlns:p14="http://schemas.microsoft.com/office/powerpoint/2010/main" val="350895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Erik Erikson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Trust vs. Mistrust</a:t>
            </a:r>
          </a:p>
          <a:p>
            <a:pPr lvl="1"/>
            <a:r>
              <a:rPr lang="en-US" dirty="0"/>
              <a:t>1st year of life</a:t>
            </a:r>
          </a:p>
          <a:p>
            <a:pPr lvl="1"/>
            <a:r>
              <a:rPr lang="en-US" dirty="0"/>
              <a:t>How well does the caregiver meet needs</a:t>
            </a:r>
          </a:p>
          <a:p>
            <a:r>
              <a:rPr lang="en-US" dirty="0"/>
              <a:t>Autonomy vs. Shame and Doubt</a:t>
            </a:r>
          </a:p>
          <a:p>
            <a:pPr lvl="1"/>
            <a:r>
              <a:rPr lang="en-US" dirty="0"/>
              <a:t>2-3 yrs.</a:t>
            </a:r>
          </a:p>
          <a:p>
            <a:pPr lvl="1"/>
            <a:r>
              <a:rPr lang="en-US" dirty="0"/>
              <a:t>Toilet training and regulating other behaviors</a:t>
            </a:r>
          </a:p>
          <a:p>
            <a:r>
              <a:rPr lang="en-US" dirty="0"/>
              <a:t>Initiative vs. Guilt</a:t>
            </a:r>
          </a:p>
          <a:p>
            <a:pPr lvl="1"/>
            <a:r>
              <a:rPr lang="en-US" dirty="0"/>
              <a:t>3-6 yrs.</a:t>
            </a:r>
          </a:p>
          <a:p>
            <a:pPr lvl="1"/>
            <a:r>
              <a:rPr lang="en-US" dirty="0"/>
              <a:t>Child experiments and takes initiatives that conflict with parent’s rules</a:t>
            </a:r>
          </a:p>
          <a:p>
            <a:r>
              <a:rPr lang="en-US" dirty="0"/>
              <a:t>Industry vs. Inferiority</a:t>
            </a:r>
          </a:p>
          <a:p>
            <a:pPr lvl="1"/>
            <a:r>
              <a:rPr lang="en-US" dirty="0"/>
              <a:t>6-puberty</a:t>
            </a:r>
          </a:p>
          <a:p>
            <a:pPr lvl="1"/>
            <a:r>
              <a:rPr lang="en-US" dirty="0"/>
              <a:t>Learning to function socially outside the family unit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1392368"/>
            <a:ext cx="5105400" cy="46871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Identity vs. Role Confusion</a:t>
            </a:r>
          </a:p>
          <a:p>
            <a:pPr lvl="1"/>
            <a:r>
              <a:rPr lang="en-US" dirty="0"/>
              <a:t>Realize one’s self concept as a unique individual</a:t>
            </a:r>
          </a:p>
          <a:p>
            <a:pPr lvl="1"/>
            <a:r>
              <a:rPr lang="en-US" dirty="0"/>
              <a:t>Embracing an ideology</a:t>
            </a:r>
          </a:p>
          <a:p>
            <a:r>
              <a:rPr lang="en-US" dirty="0"/>
              <a:t>Intimacy vs. Isolation – Early adulthood</a:t>
            </a:r>
          </a:p>
          <a:p>
            <a:pPr lvl="1"/>
            <a:r>
              <a:rPr lang="en-US" dirty="0"/>
              <a:t>Can a person share intimacy with another</a:t>
            </a:r>
          </a:p>
          <a:p>
            <a:pPr lvl="1"/>
            <a:r>
              <a:rPr lang="en-US" dirty="0"/>
              <a:t>Success means the sharing of empathy and openness</a:t>
            </a:r>
          </a:p>
          <a:p>
            <a:r>
              <a:rPr lang="en-US" dirty="0"/>
              <a:t>Generative vs. Self-absorption – Middle adulthood</a:t>
            </a:r>
          </a:p>
          <a:p>
            <a:pPr lvl="1"/>
            <a:r>
              <a:rPr lang="en-US" dirty="0"/>
              <a:t>Having a concern for the next generation</a:t>
            </a:r>
          </a:p>
          <a:p>
            <a:pPr lvl="1"/>
            <a:r>
              <a:rPr lang="en-US" dirty="0"/>
              <a:t>Developing a legacy</a:t>
            </a:r>
          </a:p>
          <a:p>
            <a:r>
              <a:rPr lang="en-US" dirty="0"/>
              <a:t>Integrity vs. Despair – Late adulthood</a:t>
            </a:r>
          </a:p>
          <a:p>
            <a:pPr lvl="1"/>
            <a:r>
              <a:rPr lang="en-US" dirty="0"/>
              <a:t>Not dwelling on mistakes and one’s own death</a:t>
            </a:r>
          </a:p>
          <a:p>
            <a:pPr lvl="1"/>
            <a:r>
              <a:rPr lang="en-US" dirty="0"/>
              <a:t>Finding meaning in your life and satisfaction</a:t>
            </a:r>
          </a:p>
        </p:txBody>
      </p:sp>
    </p:spTree>
    <p:extLst>
      <p:ext uri="{BB962C8B-B14F-4D97-AF65-F5344CB8AC3E}">
        <p14:creationId xmlns:p14="http://schemas.microsoft.com/office/powerpoint/2010/main" val="85281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 Piaget – Cognitive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Sensory Motor – 0-2 yrs.</a:t>
            </a:r>
          </a:p>
          <a:p>
            <a:r>
              <a:rPr lang="en-US" dirty="0"/>
              <a:t>Preoperational – 2-7 yrs.</a:t>
            </a:r>
          </a:p>
          <a:p>
            <a:pPr lvl="1"/>
            <a:r>
              <a:rPr lang="en-US" dirty="0"/>
              <a:t>Conservation</a:t>
            </a:r>
          </a:p>
          <a:p>
            <a:pPr lvl="1"/>
            <a:r>
              <a:rPr lang="en-US" dirty="0"/>
              <a:t>Centration </a:t>
            </a:r>
          </a:p>
          <a:p>
            <a:pPr lvl="1"/>
            <a:r>
              <a:rPr lang="en-US" dirty="0"/>
              <a:t>Egocentrism </a:t>
            </a:r>
          </a:p>
          <a:p>
            <a:r>
              <a:rPr lang="en-US" dirty="0"/>
              <a:t>Concrete operational – 7-11 yrs. </a:t>
            </a:r>
          </a:p>
          <a:p>
            <a:r>
              <a:rPr lang="en-US" dirty="0"/>
              <a:t>Formal operational – 11 yrs.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Sociocultural – Vygotsky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Children are not the only active agent in development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Development is not the same across cultures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Language development is not just part of cognitive development but has a vital role in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46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73</TotalTime>
  <Words>997</Words>
  <Application>Microsoft Macintosh PowerPoint</Application>
  <PresentationFormat>Widescreen</PresentationFormat>
  <Paragraphs>208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Tw Cen MT</vt:lpstr>
      <vt:lpstr>Droplet</vt:lpstr>
      <vt:lpstr>Developmental Psychology</vt:lpstr>
      <vt:lpstr>Prenatal Stages of Development</vt:lpstr>
      <vt:lpstr>Teratogens</vt:lpstr>
      <vt:lpstr>Learning vs. Instincts</vt:lpstr>
      <vt:lpstr>Motor development</vt:lpstr>
      <vt:lpstr>Temperament Studies </vt:lpstr>
      <vt:lpstr>Attachment</vt:lpstr>
      <vt:lpstr>Erik Erikson</vt:lpstr>
      <vt:lpstr>Jean Piaget – Cognitive Development</vt:lpstr>
      <vt:lpstr>Kohlberg’s Stages of Moral Development</vt:lpstr>
      <vt:lpstr>Adolescence</vt:lpstr>
      <vt:lpstr>Adolescence – The Search For Identity</vt:lpstr>
      <vt:lpstr>Transitions in adulthood</vt:lpstr>
    </vt:vector>
  </TitlesOfParts>
  <Company>Millard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Psychology</dc:title>
  <dc:creator>Brad T Edmundson</dc:creator>
  <cp:lastModifiedBy>vbotts@unomaha.edu</cp:lastModifiedBy>
  <cp:revision>9</cp:revision>
  <dcterms:created xsi:type="dcterms:W3CDTF">2018-04-25T17:12:05Z</dcterms:created>
  <dcterms:modified xsi:type="dcterms:W3CDTF">2020-04-29T20:48:24Z</dcterms:modified>
</cp:coreProperties>
</file>