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1FC91-F621-418C-B0F2-A5884F5F95D3}" type="datetimeFigureOut">
              <a:rPr lang="en-US" smtClean="0"/>
              <a:t>4/29/20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3BDC5-4D7F-44F1-9F9E-97FF23CA21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6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C83168-A060-4DBA-B0A7-E11BE40523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Images from inside of each eye pass to the opposite side occipital lobe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Images from outside of the eye go to the same side occipital lobe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point at which the optic nerve goes one of two ways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The main pathway – Perception of color, form, contrast and motion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Connect to the Lateral geniculate nucleus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The LGN distributes the information to areas in the occipital lobe that make up the primary visual cortex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The second pathway – Perception of motion and coordination of visual input with other sensory input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Goes to an area of the midbrain called superior colliculus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Then travels through the thalamus to the occipital lobe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DFD0-4917-423A-A2C9-1BC7CA9E2D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6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7097B-5A24-4E8C-8A70-D4AB51FDD9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65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F27AF-9494-4F3E-AC97-D06B85C5C1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7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F27AF-9494-4F3E-AC97-D06B85C5C1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09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F27AF-9494-4F3E-AC97-D06B85C5C1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66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2285999"/>
            <a:ext cx="8689976" cy="1523999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36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83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400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4998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637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787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468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6911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55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725154"/>
            <a:ext cx="487680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393493"/>
            <a:ext cx="4876800" cy="400730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500" cap="none" baseline="0"/>
            </a:lvl2pPr>
            <a:lvl3pPr>
              <a:defRPr sz="135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3" y="1725154"/>
            <a:ext cx="487680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4" y="2393493"/>
            <a:ext cx="4876801" cy="400730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500" cap="none" baseline="0"/>
            </a:lvl2pPr>
            <a:lvl3pPr>
              <a:defRPr sz="135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9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7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445080"/>
            <a:ext cx="10363826" cy="434612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526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2130879"/>
            <a:ext cx="10351752" cy="1434503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260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857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496334"/>
            <a:ext cx="5106026" cy="429486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1496334"/>
            <a:ext cx="5105400" cy="429486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22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6941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1539476"/>
            <a:ext cx="5106027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2219470"/>
            <a:ext cx="5106027" cy="35717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39476"/>
            <a:ext cx="5105401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2219470"/>
            <a:ext cx="5105401" cy="35717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6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16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4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54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96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68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1420587"/>
            <a:ext cx="10364452" cy="4370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73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Sensation and perception</a:t>
            </a:r>
          </a:p>
        </p:txBody>
      </p:sp>
    </p:spTree>
    <p:extLst>
      <p:ext uri="{BB962C8B-B14F-4D97-AF65-F5344CB8AC3E}">
        <p14:creationId xmlns:p14="http://schemas.microsoft.com/office/powerpoint/2010/main" val="353816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Vison – Seeing color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Trichromatic Color Theory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Each receptor is sensitive to different wavelengths </a:t>
            </a:r>
          </a:p>
          <a:p>
            <a:r>
              <a:rPr lang="en-US" sz="2000" dirty="0"/>
              <a:t>Seeing different colors is simply a mixture of these three different color receptors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Red </a:t>
            </a:r>
          </a:p>
          <a:p>
            <a:pPr lvl="1"/>
            <a:r>
              <a:rPr lang="en-US" sz="1800" dirty="0">
                <a:solidFill>
                  <a:srgbClr val="00B050"/>
                </a:solidFill>
              </a:rPr>
              <a:t>Green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Blue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Opponent Process Theory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sensory receptors come in pairs.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Red</a:t>
            </a:r>
            <a:r>
              <a:rPr lang="en-US" sz="1800" dirty="0"/>
              <a:t>/</a:t>
            </a:r>
            <a:r>
              <a:rPr lang="en-US" sz="1800" dirty="0">
                <a:solidFill>
                  <a:srgbClr val="00B050"/>
                </a:solidFill>
              </a:rPr>
              <a:t>Green</a:t>
            </a:r>
          </a:p>
          <a:p>
            <a:pPr lvl="1"/>
            <a:r>
              <a:rPr lang="en-US" sz="1800" dirty="0">
                <a:solidFill>
                  <a:srgbClr val="FFFF00"/>
                </a:solidFill>
              </a:rPr>
              <a:t>Yellow</a:t>
            </a:r>
            <a:r>
              <a:rPr lang="en-US" sz="1800" dirty="0"/>
              <a:t>/</a:t>
            </a:r>
            <a:r>
              <a:rPr lang="en-US" sz="1800" dirty="0">
                <a:solidFill>
                  <a:srgbClr val="0070C0"/>
                </a:solidFill>
              </a:rPr>
              <a:t>Blue</a:t>
            </a:r>
          </a:p>
          <a:p>
            <a:pPr lvl="1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Black</a:t>
            </a:r>
            <a:r>
              <a:rPr lang="en-US" sz="1800" dirty="0"/>
              <a:t>/</a:t>
            </a:r>
            <a:r>
              <a:rPr lang="en-US" sz="1800" dirty="0">
                <a:solidFill>
                  <a:srgbClr val="FFFFFF"/>
                </a:solidFill>
              </a:rPr>
              <a:t>White</a:t>
            </a:r>
          </a:p>
          <a:p>
            <a:r>
              <a:rPr lang="en-US" sz="2000" dirty="0"/>
              <a:t>If one color is stimulated, the other is inhibited.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030" y="3521430"/>
            <a:ext cx="3595775" cy="33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8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Vision – seeing color</a:t>
            </a:r>
            <a:br>
              <a:rPr lang="en-US" dirty="0"/>
            </a:br>
            <a:r>
              <a:rPr lang="en-US" dirty="0"/>
              <a:t>Reconciling the theories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They both explain color vision</a:t>
            </a:r>
          </a:p>
          <a:p>
            <a:pPr lvl="1"/>
            <a:r>
              <a:rPr lang="en-US" dirty="0"/>
              <a:t>The cones follow the trichromatic theory</a:t>
            </a:r>
          </a:p>
          <a:p>
            <a:pPr lvl="2"/>
            <a:r>
              <a:rPr lang="en-US" dirty="0"/>
              <a:t>The eye has three types of cones that are sensitive to specific wavelengths (colors)</a:t>
            </a:r>
          </a:p>
          <a:p>
            <a:pPr lvl="1"/>
            <a:r>
              <a:rPr lang="en-US" dirty="0"/>
              <a:t>As we process color in the LGN and visual cortex it follows the Opponent process theory</a:t>
            </a:r>
          </a:p>
          <a:p>
            <a:pPr lvl="2"/>
            <a:r>
              <a:rPr lang="en-US" dirty="0"/>
              <a:t>Neurons respond in opposite ways to:</a:t>
            </a:r>
          </a:p>
          <a:p>
            <a:pPr lvl="3"/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vs. </a:t>
            </a:r>
            <a:r>
              <a:rPr lang="en-US" dirty="0">
                <a:solidFill>
                  <a:srgbClr val="00B050"/>
                </a:solidFill>
              </a:rPr>
              <a:t>Green</a:t>
            </a:r>
          </a:p>
          <a:p>
            <a:pPr lvl="3"/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 vs. </a:t>
            </a:r>
            <a:r>
              <a:rPr lang="en-US" dirty="0">
                <a:solidFill>
                  <a:srgbClr val="FFFF00"/>
                </a:solidFill>
              </a:rPr>
              <a:t>Yellow</a:t>
            </a:r>
          </a:p>
        </p:txBody>
      </p:sp>
    </p:spTree>
    <p:extLst>
      <p:ext uri="{BB962C8B-B14F-4D97-AF65-F5344CB8AC3E}">
        <p14:creationId xmlns:p14="http://schemas.microsoft.com/office/powerpoint/2010/main" val="3027150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Perception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Influences on perception</a:t>
            </a:r>
          </a:p>
          <a:p>
            <a:pPr lvl="1"/>
            <a:r>
              <a:rPr lang="en-US" dirty="0"/>
              <a:t>Perceptual set</a:t>
            </a:r>
          </a:p>
          <a:p>
            <a:pPr lvl="1"/>
            <a:r>
              <a:rPr lang="en-US" dirty="0"/>
              <a:t>Selection – Attentional blindness</a:t>
            </a:r>
          </a:p>
          <a:p>
            <a:pPr lvl="1"/>
            <a:r>
              <a:rPr lang="en-US" dirty="0"/>
              <a:t>How you organized visual stimuli</a:t>
            </a:r>
          </a:p>
          <a:p>
            <a:pPr lvl="2"/>
            <a:r>
              <a:rPr lang="en-US" dirty="0"/>
              <a:t>Bottom-Up Processing</a:t>
            </a:r>
          </a:p>
          <a:p>
            <a:pPr lvl="3"/>
            <a:r>
              <a:rPr lang="en-US" dirty="0"/>
              <a:t>Feature analysis</a:t>
            </a:r>
          </a:p>
          <a:p>
            <a:pPr lvl="2"/>
            <a:r>
              <a:rPr lang="en-US" dirty="0"/>
              <a:t>Top-Down Processing</a:t>
            </a:r>
          </a:p>
          <a:p>
            <a:pPr lvl="3"/>
            <a:r>
              <a:rPr lang="en-US" dirty="0"/>
              <a:t>I _ant </a:t>
            </a:r>
            <a:r>
              <a:rPr lang="en-US" dirty="0" err="1"/>
              <a:t>ch_co_ate</a:t>
            </a:r>
            <a:r>
              <a:rPr lang="en-US" dirty="0"/>
              <a:t> </a:t>
            </a:r>
            <a:r>
              <a:rPr lang="en-US" dirty="0" err="1"/>
              <a:t>ic</a:t>
            </a:r>
            <a:r>
              <a:rPr lang="en-US" dirty="0"/>
              <a:t>_ </a:t>
            </a:r>
            <a:r>
              <a:rPr lang="en-US" dirty="0" err="1"/>
              <a:t>cr_am</a:t>
            </a:r>
            <a:endParaRPr lang="en-US" dirty="0"/>
          </a:p>
          <a:p>
            <a:pPr lvl="3"/>
            <a:r>
              <a:rPr lang="en-US" dirty="0"/>
              <a:t>Subjective </a:t>
            </a:r>
            <a:r>
              <a:rPr lang="en-US" dirty="0" err="1"/>
              <a:t>countours</a:t>
            </a:r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24455" y="3511686"/>
            <a:ext cx="2827635" cy="30155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009" y1="22575" x2="23009" y2="22575"/>
                        <a14:foregroundMark x1="81947" y1="84127" x2="81947" y2="84127"/>
                        <a14:foregroundMark x1="83540" y1="32451" x2="83540" y2="324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0108" y="3618689"/>
            <a:ext cx="2570437" cy="2579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612" y="1183744"/>
            <a:ext cx="208501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3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543050"/>
            <a:ext cx="5106026" cy="320404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Dividing visual information into figure and ground</a:t>
            </a:r>
          </a:p>
          <a:p>
            <a:pPr lvl="1"/>
            <a:r>
              <a:rPr lang="en-US" dirty="0"/>
              <a:t>Figure – The thing being looked at</a:t>
            </a:r>
          </a:p>
          <a:p>
            <a:pPr lvl="1"/>
            <a:r>
              <a:rPr lang="en-US" dirty="0"/>
              <a:t>Ground – the background</a:t>
            </a:r>
          </a:p>
          <a:p>
            <a:r>
              <a:rPr lang="en-US" dirty="0"/>
              <a:t>Proximity – Things that are near each are seen as being together</a:t>
            </a:r>
          </a:p>
          <a:p>
            <a:r>
              <a:rPr lang="en-US" dirty="0"/>
              <a:t>Closure – we group elements to create a sense of closure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1543050"/>
            <a:ext cx="5105400" cy="320404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Similarity – We group stimuli that are similar</a:t>
            </a:r>
          </a:p>
          <a:p>
            <a:r>
              <a:rPr lang="en-US" dirty="0"/>
              <a:t>Simplicity – We group things that make a good figure</a:t>
            </a:r>
          </a:p>
          <a:p>
            <a:r>
              <a:rPr lang="en-US" dirty="0"/>
              <a:t>Continuity – We group things in a way that create smooth continuations</a:t>
            </a:r>
          </a:p>
          <a:p>
            <a:r>
              <a:rPr lang="en-US" dirty="0"/>
              <a:t>Phi Phenomenon – Illusion of movement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4" y="4822624"/>
            <a:ext cx="5444246" cy="1694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21" y="4747098"/>
            <a:ext cx="2055779" cy="20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04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Visual Perception</a:t>
            </a:r>
            <a:br>
              <a:rPr lang="en-US" dirty="0"/>
            </a:br>
            <a:r>
              <a:rPr lang="en-US" dirty="0"/>
              <a:t>Depth and distance Cues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Binocular Cues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Both eyes working together</a:t>
            </a:r>
          </a:p>
          <a:p>
            <a:pPr lvl="1"/>
            <a:r>
              <a:rPr lang="en-US" dirty="0"/>
              <a:t>Retinal disparity</a:t>
            </a:r>
          </a:p>
          <a:p>
            <a:pPr lvl="1"/>
            <a:r>
              <a:rPr lang="en-US" dirty="0"/>
              <a:t>Convergence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Monocular Cues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Linear perspective</a:t>
            </a:r>
          </a:p>
          <a:p>
            <a:r>
              <a:rPr lang="en-US" sz="2400" dirty="0"/>
              <a:t>Texture gradient </a:t>
            </a:r>
          </a:p>
          <a:p>
            <a:r>
              <a:rPr lang="en-US" sz="2400" dirty="0"/>
              <a:t>Interposition </a:t>
            </a:r>
          </a:p>
          <a:p>
            <a:r>
              <a:rPr lang="en-US" sz="2400" dirty="0"/>
              <a:t>Relative size </a:t>
            </a:r>
          </a:p>
          <a:p>
            <a:r>
              <a:rPr lang="en-US" sz="2400" dirty="0"/>
              <a:t>Height in Plane </a:t>
            </a:r>
          </a:p>
          <a:p>
            <a:r>
              <a:rPr lang="en-US" sz="2400" dirty="0"/>
              <a:t>Shadowing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3" y="3679675"/>
            <a:ext cx="4952005" cy="21343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411" y="2014321"/>
            <a:ext cx="2502646" cy="18750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802" y="4172977"/>
            <a:ext cx="2713864" cy="20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35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Perceptual Constancies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Objects change in our eyes constantly as we or they move, but we are able to maintain stable perception</a:t>
            </a:r>
          </a:p>
          <a:p>
            <a:pPr lvl="1"/>
            <a:r>
              <a:rPr lang="en-US" sz="2400" dirty="0"/>
              <a:t>Shape Constancy</a:t>
            </a:r>
          </a:p>
          <a:p>
            <a:pPr lvl="1"/>
            <a:r>
              <a:rPr lang="en-US" sz="2400" dirty="0"/>
              <a:t>Size Constancy</a:t>
            </a:r>
          </a:p>
          <a:p>
            <a:pPr lvl="1"/>
            <a:r>
              <a:rPr lang="en-US" sz="2400" dirty="0"/>
              <a:t>Brightness Constancy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725" y="3229375"/>
            <a:ext cx="3552825" cy="3333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4200585"/>
            <a:ext cx="49530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2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Sound Waves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1"/>
            <a:r>
              <a:rPr lang="en-US" dirty="0"/>
              <a:t>Amplitude – Loudness</a:t>
            </a:r>
          </a:p>
          <a:p>
            <a:pPr lvl="1"/>
            <a:r>
              <a:rPr lang="en-US" dirty="0"/>
              <a:t>Wavelength – Pitch</a:t>
            </a:r>
          </a:p>
          <a:p>
            <a:pPr lvl="1"/>
            <a:r>
              <a:rPr lang="en-US" dirty="0"/>
              <a:t>Purity – Timbre (quality)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Three Parts of the Ear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Ear – Responds to vibrations of air molecules</a:t>
            </a:r>
          </a:p>
          <a:p>
            <a:r>
              <a:rPr lang="en-US" dirty="0"/>
              <a:t>Middle Ear – Responds to vibrations of movable bones</a:t>
            </a:r>
          </a:p>
          <a:p>
            <a:r>
              <a:rPr lang="en-US" dirty="0"/>
              <a:t>Inner Ear – Responds to waves in a fluid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750" y="3743331"/>
            <a:ext cx="3514629" cy="272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6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Auditory perception – Pitch theories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3774" y="1502230"/>
            <a:ext cx="10363826" cy="4528920"/>
          </a:xfrm>
        </p:spPr>
        <p:txBody>
          <a:bodyPr>
            <a:normAutofit/>
          </a:bodyPr>
          <a:lstStyle/>
          <a:p>
            <a:r>
              <a:rPr lang="en-US" dirty="0"/>
              <a:t>Place Theory – Perception of pitch depends on vibrations at different portions (places) along the basilar membrane</a:t>
            </a:r>
          </a:p>
          <a:p>
            <a:r>
              <a:rPr lang="en-US" dirty="0"/>
              <a:t>Frequency Theory – Perception of pitch is due to the rate at which the entire basilar membrane vibrates.</a:t>
            </a:r>
          </a:p>
          <a:p>
            <a:r>
              <a:rPr lang="en-US" dirty="0"/>
              <a:t>Reconciling the theories</a:t>
            </a:r>
          </a:p>
          <a:p>
            <a:pPr lvl="1"/>
            <a:r>
              <a:rPr lang="en-US" dirty="0"/>
              <a:t>They both have flaws</a:t>
            </a:r>
          </a:p>
          <a:p>
            <a:pPr lvl="1"/>
            <a:r>
              <a:rPr lang="en-US" dirty="0"/>
              <a:t>Both are valid in part</a:t>
            </a:r>
          </a:p>
          <a:p>
            <a:pPr lvl="1"/>
            <a:r>
              <a:rPr lang="en-US" dirty="0"/>
              <a:t>Sound vibration travels along the basilar membrane  but the wave peaks at particular places</a:t>
            </a:r>
          </a:p>
        </p:txBody>
      </p:sp>
      <p:pic>
        <p:nvPicPr>
          <p:cNvPr id="12" name="Content Placeholder 3" descr="baseball_pitcher_pitching_fastball_h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2592" y="2704290"/>
            <a:ext cx="51816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31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Senses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Taste and Smell</a:t>
            </a:r>
          </a:p>
        </p:txBody>
      </p:sp>
      <p:pic>
        <p:nvPicPr>
          <p:cNvPr id="6" name="Picture 5" descr="chef_dominick_tasting_from_bowl_h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85" y="281431"/>
            <a:ext cx="2438400" cy="45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kunk_stink_school_cat_dog_hg_cl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26" y="703065"/>
            <a:ext cx="3200400" cy="295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08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Taste and Smell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Gustatory - Taste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Taste buds</a:t>
            </a:r>
          </a:p>
          <a:p>
            <a:r>
              <a:rPr lang="en-US" dirty="0"/>
              <a:t>Tastes – Bitter, sour, sweet, salty and (</a:t>
            </a:r>
            <a:r>
              <a:rPr lang="en-US" dirty="0" err="1"/>
              <a:t>Unami</a:t>
            </a:r>
            <a:r>
              <a:rPr lang="en-US" dirty="0"/>
              <a:t>-savory?)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Olfactory – Smell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Olfactory cilia – Smell Receptors</a:t>
            </a:r>
          </a:p>
          <a:p>
            <a:pPr lvl="1"/>
            <a:r>
              <a:rPr lang="en-US" dirty="0"/>
              <a:t>Hair like structures in the nasal passage</a:t>
            </a:r>
          </a:p>
          <a:p>
            <a:pPr lvl="1"/>
            <a:r>
              <a:rPr lang="en-US" dirty="0"/>
              <a:t>They send a neural impulse into the olfactory bulb</a:t>
            </a:r>
          </a:p>
          <a:p>
            <a:pPr lvl="1"/>
            <a:r>
              <a:rPr lang="en-US" dirty="0"/>
              <a:t>The nerve impulse is then routed to the olfactory cortex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92221" y="5633818"/>
            <a:ext cx="103599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Taste and smell work together to produce the sensation of flavor</a:t>
            </a:r>
          </a:p>
          <a:p>
            <a:pPr algn="ctr"/>
            <a:r>
              <a:rPr lang="en-US" sz="2800" dirty="0"/>
              <a:t>Ability to detect flavor declines greatly when odor cues are absent</a:t>
            </a:r>
          </a:p>
        </p:txBody>
      </p:sp>
    </p:spTree>
    <p:extLst>
      <p:ext uri="{BB962C8B-B14F-4D97-AF65-F5344CB8AC3E}">
        <p14:creationId xmlns:p14="http://schemas.microsoft.com/office/powerpoint/2010/main" val="2018406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Sensation vs. Perception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41412" y="1425160"/>
            <a:ext cx="4876800" cy="576262"/>
          </a:xfrm>
        </p:spPr>
        <p:txBody>
          <a:bodyPr/>
          <a:lstStyle/>
          <a:p>
            <a:r>
              <a:rPr lang="en-US" sz="2800" dirty="0"/>
              <a:t>Sensation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141412" y="2001423"/>
            <a:ext cx="4876800" cy="4399378"/>
          </a:xfrm>
        </p:spPr>
        <p:txBody>
          <a:bodyPr>
            <a:normAutofit/>
          </a:bodyPr>
          <a:lstStyle/>
          <a:p>
            <a:r>
              <a:rPr lang="en-US" sz="2400" dirty="0"/>
              <a:t>The stimulation of the sense organs</a:t>
            </a:r>
          </a:p>
          <a:p>
            <a:pPr lvl="1"/>
            <a:r>
              <a:rPr lang="en-US" sz="1800" dirty="0"/>
              <a:t>The raw data</a:t>
            </a:r>
          </a:p>
          <a:p>
            <a:pPr lvl="1"/>
            <a:r>
              <a:rPr lang="en-US" sz="1800" dirty="0"/>
              <a:t>Nerve impulses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0614" y="1425160"/>
            <a:ext cx="4876800" cy="576262"/>
          </a:xfrm>
        </p:spPr>
        <p:txBody>
          <a:bodyPr/>
          <a:lstStyle/>
          <a:p>
            <a:r>
              <a:rPr lang="en-US" sz="2800" dirty="0"/>
              <a:t>Perception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70614" y="2001423"/>
            <a:ext cx="4876801" cy="4399378"/>
          </a:xfrm>
        </p:spPr>
        <p:txBody>
          <a:bodyPr>
            <a:normAutofit/>
          </a:bodyPr>
          <a:lstStyle/>
          <a:p>
            <a:r>
              <a:rPr lang="en-US" sz="2400" dirty="0"/>
              <a:t>Selection, organization and interpretation of sensory information</a:t>
            </a:r>
          </a:p>
          <a:p>
            <a:pPr lvl="1"/>
            <a:r>
              <a:rPr lang="en-US" sz="1800" dirty="0"/>
              <a:t>How we make sense of the information that comes in</a:t>
            </a:r>
          </a:p>
          <a:p>
            <a:pPr lvl="1"/>
            <a:r>
              <a:rPr lang="en-US" sz="1800" dirty="0"/>
              <a:t>What influences or perception?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3766227"/>
            <a:ext cx="4724400" cy="27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0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3429001"/>
            <a:ext cx="6517482" cy="1523999"/>
          </a:xfrm>
        </p:spPr>
        <p:txBody>
          <a:bodyPr/>
          <a:lstStyle/>
          <a:p>
            <a:r>
              <a:rPr lang="en-US"/>
              <a:t>The sense of Touch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57200"/>
            <a:ext cx="5915608" cy="31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9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 of Touch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Physical Stimuli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Mechanical – Tactile/pressure</a:t>
            </a:r>
          </a:p>
          <a:p>
            <a:r>
              <a:rPr lang="en-US" dirty="0"/>
              <a:t>Thermal – Hot/cold</a:t>
            </a:r>
          </a:p>
          <a:p>
            <a:r>
              <a:rPr lang="en-US" dirty="0"/>
              <a:t>Chemical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Feeling Pain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Fast pathway</a:t>
            </a:r>
          </a:p>
          <a:p>
            <a:pPr lvl="1"/>
            <a:r>
              <a:rPr lang="en-US" dirty="0"/>
              <a:t>Registers sharp localized pain</a:t>
            </a:r>
          </a:p>
          <a:p>
            <a:pPr lvl="1"/>
            <a:r>
              <a:rPr lang="en-US" dirty="0"/>
              <a:t>Allows us to react quicker</a:t>
            </a:r>
          </a:p>
          <a:p>
            <a:r>
              <a:rPr lang="en-US" dirty="0"/>
              <a:t>Slow pathway</a:t>
            </a:r>
          </a:p>
          <a:p>
            <a:pPr lvl="1"/>
            <a:r>
              <a:rPr lang="en-US" dirty="0"/>
              <a:t>The pain that you get after initial injury</a:t>
            </a:r>
          </a:p>
          <a:p>
            <a:pPr lvl="1"/>
            <a:r>
              <a:rPr lang="en-US" dirty="0"/>
              <a:t>Lags behind a few seconds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154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Gate-Control Theory of Pain Perception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913774" y="1600200"/>
            <a:ext cx="5487026" cy="4648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Incoming pain signals must pass through a gate</a:t>
            </a:r>
          </a:p>
          <a:p>
            <a:pPr lvl="1"/>
            <a:r>
              <a:rPr lang="en-US" dirty="0"/>
              <a:t>Gate can be closed blocking pain signals</a:t>
            </a:r>
          </a:p>
          <a:p>
            <a:pPr lvl="1"/>
            <a:r>
              <a:rPr lang="en-US" dirty="0"/>
              <a:t>Not an anatomical structure but rather a pattern of neural activity.</a:t>
            </a:r>
          </a:p>
          <a:p>
            <a:r>
              <a:rPr lang="en-US" dirty="0"/>
              <a:t>What can close it?</a:t>
            </a:r>
          </a:p>
          <a:p>
            <a:pPr lvl="1"/>
            <a:r>
              <a:rPr lang="en-US" dirty="0"/>
              <a:t>Signals from the brain</a:t>
            </a:r>
          </a:p>
          <a:p>
            <a:pPr lvl="2"/>
            <a:r>
              <a:rPr lang="en-US" dirty="0"/>
              <a:t>Attention</a:t>
            </a:r>
          </a:p>
          <a:p>
            <a:pPr lvl="2"/>
            <a:r>
              <a:rPr lang="en-US" dirty="0"/>
              <a:t>Expectations</a:t>
            </a:r>
          </a:p>
          <a:p>
            <a:pPr lvl="1"/>
            <a:r>
              <a:rPr lang="en-US" dirty="0"/>
              <a:t>Signals from peripheral receptors</a:t>
            </a:r>
          </a:p>
          <a:p>
            <a:r>
              <a:rPr lang="en-US" dirty="0"/>
              <a:t>Endorphins</a:t>
            </a:r>
          </a:p>
          <a:p>
            <a:pPr lvl="1"/>
            <a:r>
              <a:rPr lang="en-US" dirty="0"/>
              <a:t>The bodies natural painkiller</a:t>
            </a:r>
          </a:p>
          <a:p>
            <a:pPr lvl="1"/>
            <a:r>
              <a:rPr lang="en-US" dirty="0"/>
              <a:t>Pain blocker</a:t>
            </a:r>
          </a:p>
        </p:txBody>
      </p:sp>
      <p:pic>
        <p:nvPicPr>
          <p:cNvPr id="7" name="Content Placeholder 6" descr="gate_swing_hg_clr.gif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21" y="1600200"/>
            <a:ext cx="5806384" cy="4495800"/>
          </a:xfrm>
        </p:spPr>
      </p:pic>
    </p:spTree>
    <p:extLst>
      <p:ext uri="{BB962C8B-B14F-4D97-AF65-F5344CB8AC3E}">
        <p14:creationId xmlns:p14="http://schemas.microsoft.com/office/powerpoint/2010/main" val="255982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Kinesthetic and Vestibular Sense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Kinesthetic Sense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Tells us where our body parts are.</a:t>
            </a:r>
          </a:p>
          <a:p>
            <a:r>
              <a:rPr lang="en-US" sz="2000" dirty="0"/>
              <a:t>Receptors located in our muscles and joints.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Vestibular Sense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Tells us where our body is oriented in space.</a:t>
            </a:r>
          </a:p>
          <a:p>
            <a:r>
              <a:rPr lang="en-US" sz="2000" dirty="0"/>
              <a:t>Our sense of balance.</a:t>
            </a:r>
          </a:p>
          <a:p>
            <a:r>
              <a:rPr lang="en-US" sz="2000" dirty="0"/>
              <a:t>Located in our semicircular canals in our ears.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87" y="3743374"/>
            <a:ext cx="3733800" cy="2566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490277"/>
            <a:ext cx="35814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uiExpand="1" build="p"/>
      <p:bldP spid="6" grpId="0" build="p"/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Sensation and Perception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Basics</a:t>
            </a:r>
          </a:p>
          <a:p>
            <a:pPr lvl="1"/>
            <a:r>
              <a:rPr lang="en-US" dirty="0"/>
              <a:t>Psychophysics – How stimuli are turned into psychological experiences</a:t>
            </a:r>
          </a:p>
          <a:p>
            <a:pPr lvl="1"/>
            <a:r>
              <a:rPr lang="en-US" dirty="0"/>
              <a:t>Transduction – Transforming waves into neurological impulses</a:t>
            </a:r>
          </a:p>
          <a:p>
            <a:r>
              <a:rPr lang="en-US" dirty="0"/>
              <a:t>Selective Attention</a:t>
            </a:r>
          </a:p>
          <a:p>
            <a:pPr lvl="1"/>
            <a:r>
              <a:rPr lang="en-US" dirty="0"/>
              <a:t>Cocktail party phenomenon</a:t>
            </a:r>
          </a:p>
          <a:p>
            <a:pPr lvl="1"/>
            <a:r>
              <a:rPr lang="en-US" dirty="0"/>
              <a:t>In-attentional blindness</a:t>
            </a:r>
          </a:p>
          <a:p>
            <a:pPr lvl="1"/>
            <a:r>
              <a:rPr lang="en-US" dirty="0"/>
              <a:t>Change blindness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943" y="2992793"/>
            <a:ext cx="2704895" cy="350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Sensation and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/>
              <a:t>Thresholds</a:t>
            </a:r>
          </a:p>
          <a:p>
            <a:pPr lvl="1"/>
            <a:r>
              <a:rPr lang="en-US" sz="2400" dirty="0"/>
              <a:t>Absolute threshold</a:t>
            </a:r>
          </a:p>
          <a:p>
            <a:pPr lvl="1"/>
            <a:r>
              <a:rPr lang="en-US" sz="2400" dirty="0"/>
              <a:t>Just-noticeable-difference (Weber’s Law)</a:t>
            </a:r>
          </a:p>
          <a:p>
            <a:r>
              <a:rPr lang="en-US" sz="2800" dirty="0"/>
              <a:t>Signal Detection Theory – Detection depends on:</a:t>
            </a:r>
          </a:p>
          <a:p>
            <a:pPr lvl="1"/>
            <a:r>
              <a:rPr lang="en-US" sz="2200" dirty="0"/>
              <a:t>Experience</a:t>
            </a:r>
          </a:p>
          <a:p>
            <a:pPr lvl="1"/>
            <a:r>
              <a:rPr lang="en-US" sz="2200" dirty="0"/>
              <a:t>Expectations</a:t>
            </a:r>
          </a:p>
          <a:p>
            <a:pPr lvl="1"/>
            <a:r>
              <a:rPr lang="en-US" sz="2200" dirty="0"/>
              <a:t>Motivation</a:t>
            </a:r>
          </a:p>
          <a:p>
            <a:pPr lvl="1"/>
            <a:r>
              <a:rPr lang="en-US" sz="2200" dirty="0"/>
              <a:t>Fatigue</a:t>
            </a:r>
          </a:p>
          <a:p>
            <a:pPr lvl="1"/>
            <a:r>
              <a:rPr lang="en-US" sz="2200" dirty="0"/>
              <a:t>Noise</a:t>
            </a:r>
          </a:p>
          <a:p>
            <a:r>
              <a:rPr lang="en-US" sz="2600" dirty="0"/>
              <a:t>Sensory Adaptation</a:t>
            </a:r>
          </a:p>
        </p:txBody>
      </p:sp>
      <p:pic>
        <p:nvPicPr>
          <p:cNvPr id="4" name="Content Placeholder 4" descr="girl_squating_bar_weight_training_hg_cl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0233" y="1246415"/>
            <a:ext cx="3333750" cy="2505075"/>
          </a:xfrm>
          <a:prstGeom prst="rect">
            <a:avLst/>
          </a:prstGeom>
        </p:spPr>
      </p:pic>
      <p:pic>
        <p:nvPicPr>
          <p:cNvPr id="5" name="Picture 4" descr="skunk_stink_school_cat_dog_hg_cl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59" y="3298049"/>
            <a:ext cx="3605314" cy="33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67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Sensation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13774" y="3657456"/>
            <a:ext cx="10351752" cy="233478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200" dirty="0"/>
              <a:t>Transduction</a:t>
            </a:r>
          </a:p>
          <a:p>
            <a:pPr>
              <a:spcBef>
                <a:spcPts val="0"/>
              </a:spcBef>
            </a:pPr>
            <a:r>
              <a:rPr lang="en-US" sz="3200" dirty="0"/>
              <a:t>Vision and Auditory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0" y="209705"/>
            <a:ext cx="5715000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770" y="4958177"/>
            <a:ext cx="4415018" cy="153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12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</a:t>
            </a:r>
          </a:p>
          <a:p>
            <a:pPr lvl="1"/>
            <a:r>
              <a:rPr lang="en-US" dirty="0"/>
              <a:t>Amplitude – Brightness</a:t>
            </a:r>
          </a:p>
          <a:p>
            <a:pPr lvl="1"/>
            <a:r>
              <a:rPr lang="en-US" dirty="0"/>
              <a:t>Wavelength – Color</a:t>
            </a:r>
          </a:p>
          <a:p>
            <a:pPr lvl="1"/>
            <a:r>
              <a:rPr lang="en-US" dirty="0"/>
              <a:t>Purity – Less white</a:t>
            </a:r>
          </a:p>
          <a:p>
            <a:r>
              <a:rPr lang="en-US" dirty="0"/>
              <a:t>Parts of the Eye</a:t>
            </a:r>
          </a:p>
          <a:p>
            <a:pPr lvl="1"/>
            <a:r>
              <a:rPr lang="en-US" dirty="0"/>
              <a:t>Lens – Focus the image on retina</a:t>
            </a:r>
          </a:p>
          <a:p>
            <a:pPr lvl="1"/>
            <a:r>
              <a:rPr lang="en-US" dirty="0"/>
              <a:t>Pupil – Controls amount of light</a:t>
            </a:r>
          </a:p>
          <a:p>
            <a:pPr lvl="1"/>
            <a:r>
              <a:rPr lang="en-US" dirty="0"/>
              <a:t>Retina – Interprets the image</a:t>
            </a:r>
          </a:p>
          <a:p>
            <a:pPr lvl="1"/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928784" y="1789890"/>
            <a:ext cx="5477508" cy="319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Retina</a:t>
            </a:r>
          </a:p>
          <a:p>
            <a:pPr lvl="1"/>
            <a:r>
              <a:rPr lang="en-US" dirty="0"/>
              <a:t>Absorbs, processes image and sends it to the brain</a:t>
            </a:r>
          </a:p>
          <a:p>
            <a:pPr lvl="1"/>
            <a:r>
              <a:rPr lang="en-US" dirty="0"/>
              <a:t>Parts of the retina</a:t>
            </a:r>
          </a:p>
          <a:p>
            <a:pPr lvl="2"/>
            <a:r>
              <a:rPr lang="en-US" dirty="0"/>
              <a:t>Optic Disc</a:t>
            </a:r>
          </a:p>
          <a:p>
            <a:pPr lvl="2"/>
            <a:r>
              <a:rPr lang="en-US" dirty="0"/>
              <a:t>Receptors cells</a:t>
            </a:r>
          </a:p>
          <a:p>
            <a:pPr lvl="3"/>
            <a:r>
              <a:rPr lang="en-US" dirty="0"/>
              <a:t>Rods</a:t>
            </a:r>
          </a:p>
          <a:p>
            <a:pPr lvl="3"/>
            <a:r>
              <a:rPr lang="en-US" dirty="0"/>
              <a:t>Con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41777" y="2026180"/>
            <a:ext cx="5686894" cy="329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4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470826" y="1501775"/>
            <a:ext cx="7480570" cy="44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87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Feature detectors – Neurons that respond to very specific features</a:t>
            </a:r>
          </a:p>
          <a:p>
            <a:pPr lvl="1"/>
            <a:r>
              <a:rPr lang="en-US" dirty="0"/>
              <a:t>Ventral Stream</a:t>
            </a:r>
          </a:p>
          <a:p>
            <a:pPr lvl="2"/>
            <a:r>
              <a:rPr lang="en-US" dirty="0"/>
              <a:t>Form</a:t>
            </a:r>
          </a:p>
          <a:p>
            <a:pPr lvl="2"/>
            <a:r>
              <a:rPr lang="en-US" dirty="0"/>
              <a:t>Color</a:t>
            </a:r>
          </a:p>
          <a:p>
            <a:pPr lvl="1"/>
            <a:r>
              <a:rPr lang="en-US" dirty="0"/>
              <a:t>Dorsal Stream</a:t>
            </a:r>
          </a:p>
          <a:p>
            <a:pPr lvl="2"/>
            <a:r>
              <a:rPr lang="en-US" dirty="0"/>
              <a:t>Motion</a:t>
            </a:r>
          </a:p>
          <a:p>
            <a:pPr lvl="2"/>
            <a:r>
              <a:rPr lang="en-US" dirty="0"/>
              <a:t>Depth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341078" y="1877438"/>
            <a:ext cx="4923965" cy="373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2471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8</TotalTime>
  <Words>943</Words>
  <Application>Microsoft Macintosh PowerPoint</Application>
  <PresentationFormat>Widescreen</PresentationFormat>
  <Paragraphs>193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Tw Cen MT</vt:lpstr>
      <vt:lpstr>Droplet</vt:lpstr>
      <vt:lpstr>Sensation and perception</vt:lpstr>
      <vt:lpstr>Sensation vs. Perception</vt:lpstr>
      <vt:lpstr>Sensation and Perception</vt:lpstr>
      <vt:lpstr>Sensation and perception</vt:lpstr>
      <vt:lpstr>Sensation</vt:lpstr>
      <vt:lpstr>Vision</vt:lpstr>
      <vt:lpstr>Vision</vt:lpstr>
      <vt:lpstr>Vision</vt:lpstr>
      <vt:lpstr>Vision</vt:lpstr>
      <vt:lpstr>Vison – Seeing color</vt:lpstr>
      <vt:lpstr>Vision – seeing color Reconciling the theories</vt:lpstr>
      <vt:lpstr>Visual Perception</vt:lpstr>
      <vt:lpstr>Visual Perception</vt:lpstr>
      <vt:lpstr>Visual Perception Depth and distance Cues</vt:lpstr>
      <vt:lpstr>Perceptual Constancies</vt:lpstr>
      <vt:lpstr>Auditory</vt:lpstr>
      <vt:lpstr>Auditory perception – Pitch theories</vt:lpstr>
      <vt:lpstr>Chemical Senses</vt:lpstr>
      <vt:lpstr>Taste and Smell</vt:lpstr>
      <vt:lpstr>The sense of Touch</vt:lpstr>
      <vt:lpstr>Sense of Touch</vt:lpstr>
      <vt:lpstr>Gate-Control Theory of Pain Perception</vt:lpstr>
      <vt:lpstr>Kinesthetic and Vestibular Sense</vt:lpstr>
    </vt:vector>
  </TitlesOfParts>
  <Company>Millard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Sensation and perception</dc:title>
  <dc:creator>Brad T Edmundson</dc:creator>
  <cp:lastModifiedBy>vbotts@unomaha.edu</cp:lastModifiedBy>
  <cp:revision>1</cp:revision>
  <dcterms:created xsi:type="dcterms:W3CDTF">2018-04-19T02:21:14Z</dcterms:created>
  <dcterms:modified xsi:type="dcterms:W3CDTF">2020-04-29T20:47:58Z</dcterms:modified>
</cp:coreProperties>
</file>