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AFBB5-F0A5-493A-886D-AC046E61BCF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3C332-8D63-4527-812D-2C9634AFECBD}">
      <dgm:prSet phldrT="[Text]"/>
      <dgm:spPr/>
      <dgm:t>
        <a:bodyPr/>
        <a:lstStyle/>
        <a:p>
          <a:r>
            <a:rPr lang="en-US" dirty="0"/>
            <a:t>Behavior</a:t>
          </a:r>
        </a:p>
      </dgm:t>
    </dgm:pt>
    <dgm:pt modelId="{493D82F0-20EE-493F-8A4A-2D8F3754E2CC}" type="parTrans" cxnId="{30C8F185-9623-470E-92A5-1DBB0B9BDBBE}">
      <dgm:prSet/>
      <dgm:spPr/>
      <dgm:t>
        <a:bodyPr/>
        <a:lstStyle/>
        <a:p>
          <a:endParaRPr lang="en-US"/>
        </a:p>
      </dgm:t>
    </dgm:pt>
    <dgm:pt modelId="{E56906B9-7030-4CB3-A4A9-602DDDE69589}" type="sibTrans" cxnId="{30C8F185-9623-470E-92A5-1DBB0B9BDBBE}">
      <dgm:prSet/>
      <dgm:spPr/>
      <dgm:t>
        <a:bodyPr/>
        <a:lstStyle/>
        <a:p>
          <a:endParaRPr lang="en-US"/>
        </a:p>
      </dgm:t>
    </dgm:pt>
    <dgm:pt modelId="{ABA29DBA-270A-4946-A966-3D2A18D6768B}">
      <dgm:prSet phldrT="[Text]"/>
      <dgm:spPr/>
      <dgm:t>
        <a:bodyPr/>
        <a:lstStyle/>
        <a:p>
          <a:r>
            <a:rPr lang="en-US" dirty="0"/>
            <a:t>Situational factors</a:t>
          </a:r>
        </a:p>
      </dgm:t>
    </dgm:pt>
    <dgm:pt modelId="{974509FF-D103-4496-AF27-437ACCEC109B}" type="parTrans" cxnId="{0BD776C4-7F2A-4EBA-A8D7-413206DD31F2}">
      <dgm:prSet/>
      <dgm:spPr/>
      <dgm:t>
        <a:bodyPr/>
        <a:lstStyle/>
        <a:p>
          <a:endParaRPr lang="en-US"/>
        </a:p>
      </dgm:t>
    </dgm:pt>
    <dgm:pt modelId="{6F452814-3788-4818-82BB-56BB05036A75}" type="sibTrans" cxnId="{0BD776C4-7F2A-4EBA-A8D7-413206DD31F2}">
      <dgm:prSet/>
      <dgm:spPr/>
      <dgm:t>
        <a:bodyPr/>
        <a:lstStyle/>
        <a:p>
          <a:endParaRPr lang="en-US"/>
        </a:p>
      </dgm:t>
    </dgm:pt>
    <dgm:pt modelId="{B367CFE3-2682-4813-9764-F1293903BB96}">
      <dgm:prSet phldrT="[Text]"/>
      <dgm:spPr/>
      <dgm:t>
        <a:bodyPr/>
        <a:lstStyle/>
        <a:p>
          <a:r>
            <a:rPr lang="en-US" dirty="0"/>
            <a:t>Cognitive factors</a:t>
          </a:r>
        </a:p>
      </dgm:t>
    </dgm:pt>
    <dgm:pt modelId="{24B36F86-2A86-4ABB-B474-BC5C56BD400E}" type="parTrans" cxnId="{3B92CE76-0FE1-41B7-9021-45305D25E98A}">
      <dgm:prSet/>
      <dgm:spPr/>
      <dgm:t>
        <a:bodyPr/>
        <a:lstStyle/>
        <a:p>
          <a:endParaRPr lang="en-US"/>
        </a:p>
      </dgm:t>
    </dgm:pt>
    <dgm:pt modelId="{57CE8CE4-F1D6-48DE-870D-F1B3B8501F9B}" type="sibTrans" cxnId="{3B92CE76-0FE1-41B7-9021-45305D25E98A}">
      <dgm:prSet/>
      <dgm:spPr/>
      <dgm:t>
        <a:bodyPr/>
        <a:lstStyle/>
        <a:p>
          <a:endParaRPr lang="en-US"/>
        </a:p>
      </dgm:t>
    </dgm:pt>
    <dgm:pt modelId="{80BF2D7A-A528-4094-8552-8C0DB111A5D7}" type="pres">
      <dgm:prSet presAssocID="{F77AFBB5-F0A5-493A-886D-AC046E61BCF5}" presName="Name0" presStyleCnt="0">
        <dgm:presLayoutVars>
          <dgm:dir/>
          <dgm:resizeHandles val="exact"/>
        </dgm:presLayoutVars>
      </dgm:prSet>
      <dgm:spPr/>
    </dgm:pt>
    <dgm:pt modelId="{C2D83FD1-3E6F-4A15-A63C-612B2ED50993}" type="pres">
      <dgm:prSet presAssocID="{4543C332-8D63-4527-812D-2C9634AFECBD}" presName="node" presStyleLbl="node1" presStyleIdx="0" presStyleCnt="3">
        <dgm:presLayoutVars>
          <dgm:bulletEnabled val="1"/>
        </dgm:presLayoutVars>
      </dgm:prSet>
      <dgm:spPr/>
    </dgm:pt>
    <dgm:pt modelId="{061AB54E-8227-405E-A1A4-E3F92DCF1D1D}" type="pres">
      <dgm:prSet presAssocID="{E56906B9-7030-4CB3-A4A9-602DDDE69589}" presName="sibTrans" presStyleLbl="sibTrans2D1" presStyleIdx="0" presStyleCnt="3"/>
      <dgm:spPr/>
    </dgm:pt>
    <dgm:pt modelId="{CF10B665-6E15-4F00-8343-F2399401834F}" type="pres">
      <dgm:prSet presAssocID="{E56906B9-7030-4CB3-A4A9-602DDDE69589}" presName="connectorText" presStyleLbl="sibTrans2D1" presStyleIdx="0" presStyleCnt="3"/>
      <dgm:spPr/>
    </dgm:pt>
    <dgm:pt modelId="{F0871DCF-D2F6-47B3-91C9-0871EB421363}" type="pres">
      <dgm:prSet presAssocID="{ABA29DBA-270A-4946-A966-3D2A18D6768B}" presName="node" presStyleLbl="node1" presStyleIdx="1" presStyleCnt="3">
        <dgm:presLayoutVars>
          <dgm:bulletEnabled val="1"/>
        </dgm:presLayoutVars>
      </dgm:prSet>
      <dgm:spPr/>
    </dgm:pt>
    <dgm:pt modelId="{A8A3D071-8BD4-4C88-8153-7220B053272F}" type="pres">
      <dgm:prSet presAssocID="{6F452814-3788-4818-82BB-56BB05036A75}" presName="sibTrans" presStyleLbl="sibTrans2D1" presStyleIdx="1" presStyleCnt="3"/>
      <dgm:spPr/>
    </dgm:pt>
    <dgm:pt modelId="{DD3CF0B7-BA16-4BF8-A5BB-CBD2E315466B}" type="pres">
      <dgm:prSet presAssocID="{6F452814-3788-4818-82BB-56BB05036A75}" presName="connectorText" presStyleLbl="sibTrans2D1" presStyleIdx="1" presStyleCnt="3"/>
      <dgm:spPr/>
    </dgm:pt>
    <dgm:pt modelId="{1398BECB-83FA-4BE7-86C5-87DD76D24185}" type="pres">
      <dgm:prSet presAssocID="{B367CFE3-2682-4813-9764-F1293903BB96}" presName="node" presStyleLbl="node1" presStyleIdx="2" presStyleCnt="3">
        <dgm:presLayoutVars>
          <dgm:bulletEnabled val="1"/>
        </dgm:presLayoutVars>
      </dgm:prSet>
      <dgm:spPr/>
    </dgm:pt>
    <dgm:pt modelId="{7FA0CD86-541B-4899-A564-3CA74A97E318}" type="pres">
      <dgm:prSet presAssocID="{57CE8CE4-F1D6-48DE-870D-F1B3B8501F9B}" presName="sibTrans" presStyleLbl="sibTrans2D1" presStyleIdx="2" presStyleCnt="3"/>
      <dgm:spPr/>
    </dgm:pt>
    <dgm:pt modelId="{CB122B4C-F5FF-4888-AC3E-B65F0C6AB810}" type="pres">
      <dgm:prSet presAssocID="{57CE8CE4-F1D6-48DE-870D-F1B3B8501F9B}" presName="connectorText" presStyleLbl="sibTrans2D1" presStyleIdx="2" presStyleCnt="3"/>
      <dgm:spPr/>
    </dgm:pt>
  </dgm:ptLst>
  <dgm:cxnLst>
    <dgm:cxn modelId="{817C0106-75F9-46CA-A855-B96066691F2A}" type="presOf" srcId="{4543C332-8D63-4527-812D-2C9634AFECBD}" destId="{C2D83FD1-3E6F-4A15-A63C-612B2ED50993}" srcOrd="0" destOrd="0" presId="urn:microsoft.com/office/officeart/2005/8/layout/cycle7"/>
    <dgm:cxn modelId="{2B341108-F6B7-4267-83FF-E259961624AD}" type="presOf" srcId="{F77AFBB5-F0A5-493A-886D-AC046E61BCF5}" destId="{80BF2D7A-A528-4094-8552-8C0DB111A5D7}" srcOrd="0" destOrd="0" presId="urn:microsoft.com/office/officeart/2005/8/layout/cycle7"/>
    <dgm:cxn modelId="{86B3E117-8615-4F62-94AA-16CDD9A17641}" type="presOf" srcId="{57CE8CE4-F1D6-48DE-870D-F1B3B8501F9B}" destId="{7FA0CD86-541B-4899-A564-3CA74A97E318}" srcOrd="0" destOrd="0" presId="urn:microsoft.com/office/officeart/2005/8/layout/cycle7"/>
    <dgm:cxn modelId="{B05BF328-5DE6-4E22-9F43-3B3431AF52C4}" type="presOf" srcId="{B367CFE3-2682-4813-9764-F1293903BB96}" destId="{1398BECB-83FA-4BE7-86C5-87DD76D24185}" srcOrd="0" destOrd="0" presId="urn:microsoft.com/office/officeart/2005/8/layout/cycle7"/>
    <dgm:cxn modelId="{3E57D92D-6FB0-4ED7-9B21-A6FAAC1797DD}" type="presOf" srcId="{6F452814-3788-4818-82BB-56BB05036A75}" destId="{A8A3D071-8BD4-4C88-8153-7220B053272F}" srcOrd="0" destOrd="0" presId="urn:microsoft.com/office/officeart/2005/8/layout/cycle7"/>
    <dgm:cxn modelId="{9E1B1855-97B4-4F1B-A38D-BCBCCC07F971}" type="presOf" srcId="{6F452814-3788-4818-82BB-56BB05036A75}" destId="{DD3CF0B7-BA16-4BF8-A5BB-CBD2E315466B}" srcOrd="1" destOrd="0" presId="urn:microsoft.com/office/officeart/2005/8/layout/cycle7"/>
    <dgm:cxn modelId="{8D4FF569-358F-448C-8120-B4A9B9B47790}" type="presOf" srcId="{E56906B9-7030-4CB3-A4A9-602DDDE69589}" destId="{061AB54E-8227-405E-A1A4-E3F92DCF1D1D}" srcOrd="0" destOrd="0" presId="urn:microsoft.com/office/officeart/2005/8/layout/cycle7"/>
    <dgm:cxn modelId="{3B92CE76-0FE1-41B7-9021-45305D25E98A}" srcId="{F77AFBB5-F0A5-493A-886D-AC046E61BCF5}" destId="{B367CFE3-2682-4813-9764-F1293903BB96}" srcOrd="2" destOrd="0" parTransId="{24B36F86-2A86-4ABB-B474-BC5C56BD400E}" sibTransId="{57CE8CE4-F1D6-48DE-870D-F1B3B8501F9B}"/>
    <dgm:cxn modelId="{30C8F185-9623-470E-92A5-1DBB0B9BDBBE}" srcId="{F77AFBB5-F0A5-493A-886D-AC046E61BCF5}" destId="{4543C332-8D63-4527-812D-2C9634AFECBD}" srcOrd="0" destOrd="0" parTransId="{493D82F0-20EE-493F-8A4A-2D8F3754E2CC}" sibTransId="{E56906B9-7030-4CB3-A4A9-602DDDE69589}"/>
    <dgm:cxn modelId="{2F6427B8-66A9-4764-9726-04FB5C24C272}" type="presOf" srcId="{E56906B9-7030-4CB3-A4A9-602DDDE69589}" destId="{CF10B665-6E15-4F00-8343-F2399401834F}" srcOrd="1" destOrd="0" presId="urn:microsoft.com/office/officeart/2005/8/layout/cycle7"/>
    <dgm:cxn modelId="{0BD776C4-7F2A-4EBA-A8D7-413206DD31F2}" srcId="{F77AFBB5-F0A5-493A-886D-AC046E61BCF5}" destId="{ABA29DBA-270A-4946-A966-3D2A18D6768B}" srcOrd="1" destOrd="0" parTransId="{974509FF-D103-4496-AF27-437ACCEC109B}" sibTransId="{6F452814-3788-4818-82BB-56BB05036A75}"/>
    <dgm:cxn modelId="{D539B9C4-37F3-4947-8F2E-7B47F6AEAE69}" type="presOf" srcId="{ABA29DBA-270A-4946-A966-3D2A18D6768B}" destId="{F0871DCF-D2F6-47B3-91C9-0871EB421363}" srcOrd="0" destOrd="0" presId="urn:microsoft.com/office/officeart/2005/8/layout/cycle7"/>
    <dgm:cxn modelId="{90237DE1-AD84-45AF-9268-6D30B56DA7B3}" type="presOf" srcId="{57CE8CE4-F1D6-48DE-870D-F1B3B8501F9B}" destId="{CB122B4C-F5FF-4888-AC3E-B65F0C6AB810}" srcOrd="1" destOrd="0" presId="urn:microsoft.com/office/officeart/2005/8/layout/cycle7"/>
    <dgm:cxn modelId="{28A74148-2B95-4AAA-9989-FFFFEFFF3C43}" type="presParOf" srcId="{80BF2D7A-A528-4094-8552-8C0DB111A5D7}" destId="{C2D83FD1-3E6F-4A15-A63C-612B2ED50993}" srcOrd="0" destOrd="0" presId="urn:microsoft.com/office/officeart/2005/8/layout/cycle7"/>
    <dgm:cxn modelId="{62A8D235-A89B-4852-85E0-AB6C21608E54}" type="presParOf" srcId="{80BF2D7A-A528-4094-8552-8C0DB111A5D7}" destId="{061AB54E-8227-405E-A1A4-E3F92DCF1D1D}" srcOrd="1" destOrd="0" presId="urn:microsoft.com/office/officeart/2005/8/layout/cycle7"/>
    <dgm:cxn modelId="{6AC23CE1-C721-4325-B0DE-D75988C4CDDE}" type="presParOf" srcId="{061AB54E-8227-405E-A1A4-E3F92DCF1D1D}" destId="{CF10B665-6E15-4F00-8343-F2399401834F}" srcOrd="0" destOrd="0" presId="urn:microsoft.com/office/officeart/2005/8/layout/cycle7"/>
    <dgm:cxn modelId="{BBA25516-F9F4-4F55-9F79-26BE26D033B1}" type="presParOf" srcId="{80BF2D7A-A528-4094-8552-8C0DB111A5D7}" destId="{F0871DCF-D2F6-47B3-91C9-0871EB421363}" srcOrd="2" destOrd="0" presId="urn:microsoft.com/office/officeart/2005/8/layout/cycle7"/>
    <dgm:cxn modelId="{DB4313D1-218A-486F-ACFE-4C0138023368}" type="presParOf" srcId="{80BF2D7A-A528-4094-8552-8C0DB111A5D7}" destId="{A8A3D071-8BD4-4C88-8153-7220B053272F}" srcOrd="3" destOrd="0" presId="urn:microsoft.com/office/officeart/2005/8/layout/cycle7"/>
    <dgm:cxn modelId="{527E5ABC-E47D-44A4-BDB2-10E343C794EA}" type="presParOf" srcId="{A8A3D071-8BD4-4C88-8153-7220B053272F}" destId="{DD3CF0B7-BA16-4BF8-A5BB-CBD2E315466B}" srcOrd="0" destOrd="0" presId="urn:microsoft.com/office/officeart/2005/8/layout/cycle7"/>
    <dgm:cxn modelId="{B77167AA-6906-4521-8341-26C0ABD2BC43}" type="presParOf" srcId="{80BF2D7A-A528-4094-8552-8C0DB111A5D7}" destId="{1398BECB-83FA-4BE7-86C5-87DD76D24185}" srcOrd="4" destOrd="0" presId="urn:microsoft.com/office/officeart/2005/8/layout/cycle7"/>
    <dgm:cxn modelId="{35B3C8D1-AA9E-4C2A-B062-76B35CE6DD47}" type="presParOf" srcId="{80BF2D7A-A528-4094-8552-8C0DB111A5D7}" destId="{7FA0CD86-541B-4899-A564-3CA74A97E318}" srcOrd="5" destOrd="0" presId="urn:microsoft.com/office/officeart/2005/8/layout/cycle7"/>
    <dgm:cxn modelId="{48FC72B9-BCC5-431E-BE89-1C62C1A745A2}" type="presParOf" srcId="{7FA0CD86-541B-4899-A564-3CA74A97E318}" destId="{CB122B4C-F5FF-4888-AC3E-B65F0C6AB81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83FD1-3E6F-4A15-A63C-612B2ED50993}">
      <dsp:nvSpPr>
        <dsp:cNvPr id="0" name=""/>
        <dsp:cNvSpPr/>
      </dsp:nvSpPr>
      <dsp:spPr>
        <a:xfrm>
          <a:off x="1212024" y="618"/>
          <a:ext cx="1134697" cy="567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Behavior</a:t>
          </a:r>
        </a:p>
      </dsp:txBody>
      <dsp:txXfrm>
        <a:off x="1228641" y="17235"/>
        <a:ext cx="1101463" cy="534114"/>
      </dsp:txXfrm>
    </dsp:sp>
    <dsp:sp modelId="{061AB54E-8227-405E-A1A4-E3F92DCF1D1D}">
      <dsp:nvSpPr>
        <dsp:cNvPr id="0" name=""/>
        <dsp:cNvSpPr/>
      </dsp:nvSpPr>
      <dsp:spPr>
        <a:xfrm rot="3600000">
          <a:off x="1952195" y="996346"/>
          <a:ext cx="591209" cy="1985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011767" y="1036060"/>
        <a:ext cx="472065" cy="119144"/>
      </dsp:txXfrm>
    </dsp:sp>
    <dsp:sp modelId="{F0871DCF-D2F6-47B3-91C9-0871EB421363}">
      <dsp:nvSpPr>
        <dsp:cNvPr id="0" name=""/>
        <dsp:cNvSpPr/>
      </dsp:nvSpPr>
      <dsp:spPr>
        <a:xfrm>
          <a:off x="2148878" y="1623298"/>
          <a:ext cx="1134697" cy="567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Situational factors</a:t>
          </a:r>
        </a:p>
      </dsp:txBody>
      <dsp:txXfrm>
        <a:off x="2165495" y="1639915"/>
        <a:ext cx="1101463" cy="534114"/>
      </dsp:txXfrm>
    </dsp:sp>
    <dsp:sp modelId="{A8A3D071-8BD4-4C88-8153-7220B053272F}">
      <dsp:nvSpPr>
        <dsp:cNvPr id="0" name=""/>
        <dsp:cNvSpPr/>
      </dsp:nvSpPr>
      <dsp:spPr>
        <a:xfrm rot="10800000">
          <a:off x="1483768" y="1807686"/>
          <a:ext cx="591209" cy="1985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543340" y="1847400"/>
        <a:ext cx="472065" cy="119144"/>
      </dsp:txXfrm>
    </dsp:sp>
    <dsp:sp modelId="{1398BECB-83FA-4BE7-86C5-87DD76D24185}">
      <dsp:nvSpPr>
        <dsp:cNvPr id="0" name=""/>
        <dsp:cNvSpPr/>
      </dsp:nvSpPr>
      <dsp:spPr>
        <a:xfrm>
          <a:off x="275169" y="1623298"/>
          <a:ext cx="1134697" cy="567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Cognitive factors</a:t>
          </a:r>
        </a:p>
      </dsp:txBody>
      <dsp:txXfrm>
        <a:off x="291786" y="1639915"/>
        <a:ext cx="1101463" cy="534114"/>
      </dsp:txXfrm>
    </dsp:sp>
    <dsp:sp modelId="{7FA0CD86-541B-4899-A564-3CA74A97E318}">
      <dsp:nvSpPr>
        <dsp:cNvPr id="0" name=""/>
        <dsp:cNvSpPr/>
      </dsp:nvSpPr>
      <dsp:spPr>
        <a:xfrm rot="18000000">
          <a:off x="1015340" y="996346"/>
          <a:ext cx="591209" cy="1985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074912" y="1036060"/>
        <a:ext cx="472065" cy="11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A1C7-6A4C-4D48-9341-2DF709FF0C2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9A146-34E9-4C7F-8134-C4777D88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7ABA-547C-4EC9-A817-5F0EEA070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130357"/>
            <a:ext cx="8689976" cy="167964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52" descr="3-01593_Slide_4-13"/>
          <p:cNvPicPr>
            <a:picLocks noChangeAspect="1" noChangeArrowheads="1"/>
          </p:cNvPicPr>
          <p:nvPr/>
        </p:nvPicPr>
        <p:blipFill>
          <a:blip r:embed="rId3">
            <a:lum bright="100000" contrast="100000"/>
          </a:blip>
          <a:srcRect/>
          <a:stretch>
            <a:fillRect/>
          </a:stretch>
        </p:blipFill>
        <p:spPr bwMode="auto">
          <a:xfrm flipV="1">
            <a:off x="1" y="3505201"/>
            <a:ext cx="13002684" cy="37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0993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0C-F751-452B-A12D-02B50D1D1C2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BBC7-353B-4BAA-9C8D-725CD1299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59150"/>
            <a:ext cx="10363826" cy="43320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916349"/>
            <a:ext cx="10351752" cy="164903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17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2368"/>
            <a:ext cx="5106026" cy="43988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392368"/>
            <a:ext cx="5105400" cy="43988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5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413218"/>
            <a:ext cx="51060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093212"/>
            <a:ext cx="5106027" cy="36979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13218"/>
            <a:ext cx="5105401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093212"/>
            <a:ext cx="5105401" cy="36979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478605"/>
            <a:ext cx="10364452" cy="431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makes you the individual </a:t>
            </a:r>
          </a:p>
          <a:p>
            <a:r>
              <a:rPr lang="en-US" dirty="0"/>
              <a:t>Little snow flake that you are!</a:t>
            </a:r>
          </a:p>
        </p:txBody>
      </p:sp>
      <p:pic>
        <p:nvPicPr>
          <p:cNvPr id="4" name="Picture 8" descr="theater_masks_rocking_back_and_forth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0" y="38728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0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test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Self-Reporting Inventories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MMPI – Minnesota Multiphasic Personality Inventory</a:t>
            </a:r>
          </a:p>
          <a:p>
            <a:r>
              <a:rPr lang="en-US" dirty="0"/>
              <a:t>16PF – Based on Cattell’s 16 personality factors</a:t>
            </a:r>
          </a:p>
          <a:p>
            <a:r>
              <a:rPr lang="en-US" dirty="0"/>
              <a:t>NEO Personality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Projective Tests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Rorschach Inkblot Test</a:t>
            </a:r>
          </a:p>
          <a:p>
            <a:r>
              <a:rPr lang="en-US" dirty="0"/>
              <a:t>Thematic Apperception Test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65" y="3682501"/>
            <a:ext cx="2362200" cy="295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65" y="3682501"/>
            <a:ext cx="2768786" cy="29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summation…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62207"/>
              </p:ext>
            </p:extLst>
          </p:nvPr>
        </p:nvGraphicFramePr>
        <p:xfrm>
          <a:off x="671384" y="1626974"/>
          <a:ext cx="1084923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400" dirty="0"/>
                        <a:t>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Major Theorists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Key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Roots of Personality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Psychoanalytic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Psychosexual stages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Unconscious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Humanistic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Rogers, Maslow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Free will self-actualization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Subjective feelings about 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Costa and McCrae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Big Five, factor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Established patterns</a:t>
                      </a:r>
                      <a:r>
                        <a:rPr lang="en-US" sz="2400" baseline="0" dirty="0"/>
                        <a:t> of behavior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Sociocognitive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Bandura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Reciprocal</a:t>
                      </a:r>
                      <a:r>
                        <a:rPr lang="en-US" sz="2400" baseline="0" dirty="0"/>
                        <a:t> determinism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Ways of thinking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13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personality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Distinctiveness</a:t>
            </a:r>
          </a:p>
          <a:p>
            <a:r>
              <a:rPr lang="en-US" dirty="0"/>
              <a:t>Traits vs. Types</a:t>
            </a:r>
          </a:p>
          <a:p>
            <a:r>
              <a:rPr lang="en-US" dirty="0"/>
              <a:t>Trait/situation interaction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82383" y="1575881"/>
            <a:ext cx="4695217" cy="2183744"/>
            <a:chOff x="1828799" y="4039611"/>
            <a:chExt cx="5257801" cy="2696152"/>
          </a:xfrm>
        </p:grpSpPr>
        <p:sp>
          <p:nvSpPr>
            <p:cNvPr id="5" name="Text Placeholder 4"/>
            <p:cNvSpPr txBox="1">
              <a:spLocks/>
            </p:cNvSpPr>
            <p:nvPr/>
          </p:nvSpPr>
          <p:spPr bwMode="auto">
            <a:xfrm>
              <a:off x="1828799" y="4039611"/>
              <a:ext cx="2239169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Type A</a:t>
              </a:r>
            </a:p>
          </p:txBody>
        </p:sp>
        <p:sp>
          <p:nvSpPr>
            <p:cNvPr id="6" name="Text Placeholder 6"/>
            <p:cNvSpPr txBox="1">
              <a:spLocks/>
            </p:cNvSpPr>
            <p:nvPr/>
          </p:nvSpPr>
          <p:spPr>
            <a:xfrm>
              <a:off x="5090318" y="4084638"/>
              <a:ext cx="1905000" cy="63976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Type B</a:t>
              </a:r>
            </a:p>
          </p:txBody>
        </p:sp>
        <p:pic>
          <p:nvPicPr>
            <p:cNvPr id="7" name="Content Placeholder 8" descr="lawyer_relaxing_feet_on_desk_hg_clr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7" y="4648200"/>
              <a:ext cx="2087563" cy="20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Content Placeholder 9" descr="businessman_nervous_hg_clr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724796"/>
              <a:ext cx="1934369" cy="193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Raymond Cattell</a:t>
            </a:r>
          </a:p>
          <a:p>
            <a:pPr lvl="1"/>
            <a:r>
              <a:rPr lang="en-US" dirty="0"/>
              <a:t>16 PF – 16 Personality Factors</a:t>
            </a:r>
          </a:p>
          <a:p>
            <a:pPr lvl="2"/>
            <a:r>
              <a:rPr lang="en-US" dirty="0"/>
              <a:t>Source traits</a:t>
            </a:r>
          </a:p>
          <a:p>
            <a:pPr lvl="2"/>
            <a:r>
              <a:rPr lang="en-US" dirty="0"/>
              <a:t>Surface traits</a:t>
            </a:r>
          </a:p>
          <a:p>
            <a:pPr lvl="1"/>
            <a:r>
              <a:rPr lang="en-US" dirty="0"/>
              <a:t>Factor Analysis</a:t>
            </a:r>
          </a:p>
          <a:p>
            <a:r>
              <a:rPr lang="en-US" dirty="0"/>
              <a:t>Five Factor Model</a:t>
            </a:r>
          </a:p>
          <a:p>
            <a:pPr lvl="1"/>
            <a:r>
              <a:rPr lang="en-US" sz="1600" dirty="0"/>
              <a:t>Extroversion</a:t>
            </a:r>
          </a:p>
          <a:p>
            <a:pPr lvl="1"/>
            <a:r>
              <a:rPr lang="en-US" sz="1600" dirty="0"/>
              <a:t>Agreeableness</a:t>
            </a:r>
          </a:p>
          <a:p>
            <a:pPr lvl="1"/>
            <a:r>
              <a:rPr lang="en-US" sz="1600" dirty="0"/>
              <a:t>Conscientiousness</a:t>
            </a:r>
          </a:p>
          <a:p>
            <a:pPr lvl="1"/>
            <a:r>
              <a:rPr lang="en-US" sz="1600" dirty="0"/>
              <a:t>Neuroticism</a:t>
            </a:r>
          </a:p>
          <a:p>
            <a:pPr lvl="1"/>
            <a:r>
              <a:rPr lang="en-US" sz="1600" dirty="0"/>
              <a:t>Openness to experience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10" descr="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83" y="1459150"/>
            <a:ext cx="383748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6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Psychoanalytic Theory – Freud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Three mental structures</a:t>
            </a:r>
          </a:p>
          <a:p>
            <a:pPr lvl="1"/>
            <a:r>
              <a:rPr lang="en-US" dirty="0"/>
              <a:t>Id – Pleasure principle</a:t>
            </a:r>
          </a:p>
          <a:p>
            <a:pPr lvl="1"/>
            <a:r>
              <a:rPr lang="en-US" dirty="0"/>
              <a:t>Superego – Ego ideal</a:t>
            </a:r>
          </a:p>
          <a:p>
            <a:pPr lvl="1"/>
            <a:r>
              <a:rPr lang="en-US" dirty="0"/>
              <a:t>Ego – Reality Principle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33086" y="1699898"/>
            <a:ext cx="6312095" cy="3794740"/>
          </a:xfrm>
          <a:prstGeom prst="rect">
            <a:avLst/>
          </a:prstGeom>
        </p:spPr>
      </p:pic>
      <p:pic>
        <p:nvPicPr>
          <p:cNvPr id="7" name="Picture Placeholder 8" descr="AngelDevilOnProgrammersShould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774" y="3328086"/>
            <a:ext cx="3754027" cy="29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2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Psychoanalytic Theory – Freud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 Mechanisms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Rationalization</a:t>
            </a:r>
          </a:p>
          <a:p>
            <a:r>
              <a:rPr lang="en-US" dirty="0"/>
              <a:t>Repression</a:t>
            </a:r>
          </a:p>
          <a:p>
            <a:r>
              <a:rPr lang="en-US" dirty="0"/>
              <a:t>Displacement</a:t>
            </a:r>
          </a:p>
          <a:p>
            <a:r>
              <a:rPr lang="en-US" dirty="0"/>
              <a:t>Reaction formation</a:t>
            </a:r>
          </a:p>
          <a:p>
            <a:r>
              <a:rPr lang="en-US" dirty="0"/>
              <a:t>Identification </a:t>
            </a:r>
          </a:p>
          <a:p>
            <a:r>
              <a:rPr lang="en-US" dirty="0"/>
              <a:t>Sublimation</a:t>
            </a:r>
          </a:p>
          <a:p>
            <a:r>
              <a:rPr lang="en-US" dirty="0"/>
              <a:t>Regression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Psychosexual Stages of Development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Oral Stage</a:t>
            </a:r>
          </a:p>
          <a:p>
            <a:pPr lvl="1"/>
            <a:r>
              <a:rPr lang="en-US" dirty="0"/>
              <a:t>Oral dependent</a:t>
            </a:r>
          </a:p>
          <a:p>
            <a:pPr lvl="1"/>
            <a:r>
              <a:rPr lang="en-US" dirty="0"/>
              <a:t>Oral aggressive</a:t>
            </a:r>
          </a:p>
          <a:p>
            <a:r>
              <a:rPr lang="en-US" dirty="0"/>
              <a:t>Anal Stage</a:t>
            </a:r>
          </a:p>
          <a:p>
            <a:pPr lvl="1"/>
            <a:r>
              <a:rPr lang="en-US" dirty="0"/>
              <a:t>Anal retentive</a:t>
            </a:r>
          </a:p>
          <a:p>
            <a:pPr lvl="1"/>
            <a:r>
              <a:rPr lang="en-US" dirty="0"/>
              <a:t>Anal explosive</a:t>
            </a:r>
          </a:p>
          <a:p>
            <a:r>
              <a:rPr lang="en-US" dirty="0"/>
              <a:t>Phallic Stage</a:t>
            </a:r>
          </a:p>
          <a:p>
            <a:pPr lvl="1"/>
            <a:r>
              <a:rPr lang="en-US" dirty="0"/>
              <a:t>Oedipus conflict</a:t>
            </a:r>
          </a:p>
          <a:p>
            <a:pPr lvl="1"/>
            <a:r>
              <a:rPr lang="en-US" dirty="0"/>
              <a:t>Electra conflict</a:t>
            </a:r>
          </a:p>
          <a:p>
            <a:r>
              <a:rPr lang="en-US" dirty="0"/>
              <a:t>Latency Stage</a:t>
            </a:r>
          </a:p>
          <a:p>
            <a:r>
              <a:rPr lang="en-US" dirty="0"/>
              <a:t>Genital Stage</a:t>
            </a:r>
          </a:p>
        </p:txBody>
      </p:sp>
    </p:spTree>
    <p:extLst>
      <p:ext uri="{BB962C8B-B14F-4D97-AF65-F5344CB8AC3E}">
        <p14:creationId xmlns:p14="http://schemas.microsoft.com/office/powerpoint/2010/main" val="18376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Psychodynamic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 Jung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Personal unconscious</a:t>
            </a:r>
          </a:p>
          <a:p>
            <a:r>
              <a:rPr lang="en-US" dirty="0"/>
              <a:t>Collective unconscious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Alfred Adler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Striving for superiority</a:t>
            </a:r>
          </a:p>
          <a:p>
            <a:pPr lvl="1"/>
            <a:r>
              <a:rPr lang="en-US" dirty="0"/>
              <a:t>Compensating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1207" r="13689" b="-1207"/>
          <a:stretch/>
        </p:blipFill>
        <p:spPr>
          <a:xfrm>
            <a:off x="1383957" y="3229232"/>
            <a:ext cx="2545644" cy="304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98" y="3229232"/>
            <a:ext cx="2591025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7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Behaviorist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Personality According to B.F. Skinner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093213"/>
            <a:ext cx="5106027" cy="1473772"/>
          </a:xfrm>
        </p:spPr>
        <p:txBody>
          <a:bodyPr/>
          <a:lstStyle/>
          <a:p>
            <a:r>
              <a:rPr lang="en-US" dirty="0"/>
              <a:t>Personality – product of conditioning</a:t>
            </a:r>
          </a:p>
          <a:p>
            <a:pPr lvl="1"/>
            <a:r>
              <a:rPr lang="en-US" dirty="0"/>
              <a:t>Determinism</a:t>
            </a:r>
          </a:p>
          <a:p>
            <a:pPr lvl="1"/>
            <a:r>
              <a:rPr lang="en-US" dirty="0"/>
              <a:t>Response tendencies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Personality According to Bandura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093212"/>
            <a:ext cx="5105401" cy="2552929"/>
          </a:xfrm>
        </p:spPr>
        <p:txBody>
          <a:bodyPr>
            <a:normAutofit/>
          </a:bodyPr>
          <a:lstStyle/>
          <a:p>
            <a:r>
              <a:rPr lang="en-US" dirty="0"/>
              <a:t>Social Cognitive Theory – Personality shaped through learning</a:t>
            </a:r>
          </a:p>
          <a:p>
            <a:pPr lvl="1"/>
            <a:r>
              <a:rPr lang="en-US" dirty="0"/>
              <a:t>Reciprocal determinism</a:t>
            </a:r>
          </a:p>
          <a:p>
            <a:pPr lvl="1"/>
            <a:r>
              <a:rPr lang="en-US" dirty="0"/>
              <a:t>Observational learning</a:t>
            </a:r>
          </a:p>
          <a:p>
            <a:pPr lvl="1"/>
            <a:r>
              <a:rPr lang="en-US" dirty="0"/>
              <a:t>Self-efficacy</a:t>
            </a: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13774" y="3566985"/>
            <a:ext cx="5106027" cy="679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Personality According to </a:t>
            </a:r>
            <a:r>
              <a:rPr lang="en-US" dirty="0" err="1"/>
              <a:t>Mischel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13774" y="4246980"/>
            <a:ext cx="5106027" cy="1473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Person-situation controversy – Both the person and the situation are important </a:t>
            </a:r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13786"/>
              </p:ext>
            </p:extLst>
          </p:nvPr>
        </p:nvGraphicFramePr>
        <p:xfrm>
          <a:off x="6656173" y="4456670"/>
          <a:ext cx="3558746" cy="219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38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Humanistic theory on personality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 Rogers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Self-concept</a:t>
            </a:r>
          </a:p>
          <a:p>
            <a:pPr lvl="1"/>
            <a:r>
              <a:rPr lang="en-US" dirty="0"/>
              <a:t>Congruence</a:t>
            </a:r>
          </a:p>
          <a:p>
            <a:pPr lvl="1"/>
            <a:r>
              <a:rPr lang="en-US" dirty="0"/>
              <a:t>Incongruence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Abraham Maslow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Self-actualization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570058"/>
            <a:ext cx="3620531" cy="3065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51" y="2722241"/>
            <a:ext cx="6303003" cy="37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Biological perspective</a:t>
            </a:r>
            <a:br>
              <a:rPr lang="en-US" dirty="0"/>
            </a:br>
            <a:r>
              <a:rPr lang="en-US" dirty="0"/>
              <a:t>Nature vs. Nurture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Genetics vs. The Way Your Raised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46049" y="2355850"/>
            <a:ext cx="7964751" cy="1384994"/>
          </a:xfrm>
        </p:spPr>
        <p:txBody>
          <a:bodyPr/>
          <a:lstStyle/>
          <a:p>
            <a:r>
              <a:rPr lang="en-US" sz="7200" dirty="0"/>
              <a:t>What Causes Personality?</a:t>
            </a:r>
          </a:p>
        </p:txBody>
      </p:sp>
    </p:spTree>
    <p:extLst>
      <p:ext uri="{BB962C8B-B14F-4D97-AF65-F5344CB8AC3E}">
        <p14:creationId xmlns:p14="http://schemas.microsoft.com/office/powerpoint/2010/main" val="33557664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100</TotalTime>
  <Words>293</Words>
  <Application>Microsoft Macintosh PowerPoint</Application>
  <PresentationFormat>Widescreen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Droplet</vt:lpstr>
      <vt:lpstr>Personality</vt:lpstr>
      <vt:lpstr>The Basics</vt:lpstr>
      <vt:lpstr>Trait Theory</vt:lpstr>
      <vt:lpstr>Psychoanalytic Theory – Freud </vt:lpstr>
      <vt:lpstr>Psychoanalytic Theory – Freud </vt:lpstr>
      <vt:lpstr>Psychodynamic Theory</vt:lpstr>
      <vt:lpstr>Behaviorist approach</vt:lpstr>
      <vt:lpstr>Humanistic theory on personality</vt:lpstr>
      <vt:lpstr>Biological perspective Nature vs. Nurture</vt:lpstr>
      <vt:lpstr>Personality test</vt:lpstr>
      <vt:lpstr>In summation…</vt:lpstr>
    </vt:vector>
  </TitlesOfParts>
  <Company>Millard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T Edmundson</dc:creator>
  <cp:lastModifiedBy>vbotts@unomaha.edu</cp:lastModifiedBy>
  <cp:revision>11</cp:revision>
  <dcterms:created xsi:type="dcterms:W3CDTF">2018-04-27T14:03:07Z</dcterms:created>
  <dcterms:modified xsi:type="dcterms:W3CDTF">2020-04-29T20:46:56Z</dcterms:modified>
</cp:coreProperties>
</file>