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23"/>
  </p:notesMasterIdLst>
  <p:handoutMasterIdLst>
    <p:handoutMasterId r:id="rId24"/>
  </p:handoutMasterIdLst>
  <p:sldIdLst>
    <p:sldId id="256" r:id="rId2"/>
    <p:sldId id="257" r:id="rId3"/>
    <p:sldId id="258" r:id="rId4"/>
    <p:sldId id="264" r:id="rId5"/>
    <p:sldId id="259" r:id="rId6"/>
    <p:sldId id="260" r:id="rId7"/>
    <p:sldId id="262" r:id="rId8"/>
    <p:sldId id="261" r:id="rId9"/>
    <p:sldId id="263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4" r:id="rId19"/>
    <p:sldId id="273" r:id="rId20"/>
    <p:sldId id="275" r:id="rId21"/>
    <p:sldId id="276" r:id="rId2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655" autoAdjust="0"/>
    <p:restoredTop sz="94673" autoAdjust="0"/>
  </p:normalViewPr>
  <p:slideViewPr>
    <p:cSldViewPr snapToGrid="0">
      <p:cViewPr varScale="1">
        <p:scale>
          <a:sx n="107" d="100"/>
          <a:sy n="107" d="100"/>
        </p:scale>
        <p:origin x="680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70" d="100"/>
          <a:sy n="70" d="100"/>
        </p:scale>
        <p:origin x="3048" y="7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A08C35C-6FA7-4132-9AAA-5797B19B3496}" type="doc">
      <dgm:prSet loTypeId="urn:microsoft.com/office/officeart/2005/8/layout/hierarchy1" loCatId="hierarchy" qsTypeId="urn:microsoft.com/office/officeart/2005/8/quickstyle/3d7" qsCatId="3D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D0BBF27F-EAE1-4A7E-872C-F914C2C3B14B}">
      <dgm:prSet phldrT="[Text]"/>
      <dgm:spPr/>
      <dgm:t>
        <a:bodyPr/>
        <a:lstStyle/>
        <a:p>
          <a:r>
            <a:rPr lang="en-US" dirty="0"/>
            <a:t>Sensory Memory</a:t>
          </a:r>
        </a:p>
      </dgm:t>
    </dgm:pt>
    <dgm:pt modelId="{32E90D85-4D90-473A-8B91-5E8F71BB737B}" type="parTrans" cxnId="{97BCA233-49DA-4776-AC42-8F911D14C0A8}">
      <dgm:prSet/>
      <dgm:spPr/>
      <dgm:t>
        <a:bodyPr/>
        <a:lstStyle/>
        <a:p>
          <a:endParaRPr lang="en-US"/>
        </a:p>
      </dgm:t>
    </dgm:pt>
    <dgm:pt modelId="{B3077CFE-2A4D-421C-834F-E973D3D68848}" type="sibTrans" cxnId="{97BCA233-49DA-4776-AC42-8F911D14C0A8}">
      <dgm:prSet/>
      <dgm:spPr/>
      <dgm:t>
        <a:bodyPr/>
        <a:lstStyle/>
        <a:p>
          <a:endParaRPr lang="en-US"/>
        </a:p>
      </dgm:t>
    </dgm:pt>
    <dgm:pt modelId="{0B6C5AE0-B4BB-404B-892C-DD4B12F75878}">
      <dgm:prSet phldrT="[Text]"/>
      <dgm:spPr/>
      <dgm:t>
        <a:bodyPr/>
        <a:lstStyle/>
        <a:p>
          <a:r>
            <a:rPr lang="en-US" dirty="0"/>
            <a:t>Short-Term Memory</a:t>
          </a:r>
        </a:p>
      </dgm:t>
    </dgm:pt>
    <dgm:pt modelId="{4A1D4952-5FDA-4071-8699-D570E3D96D24}" type="parTrans" cxnId="{B524B21C-CEFB-40E9-9530-EE90DEF9E713}">
      <dgm:prSet/>
      <dgm:spPr/>
      <dgm:t>
        <a:bodyPr/>
        <a:lstStyle/>
        <a:p>
          <a:endParaRPr lang="en-US"/>
        </a:p>
      </dgm:t>
    </dgm:pt>
    <dgm:pt modelId="{6DE3A169-8DD9-48B1-987C-215A7E08403E}" type="sibTrans" cxnId="{B524B21C-CEFB-40E9-9530-EE90DEF9E713}">
      <dgm:prSet/>
      <dgm:spPr/>
      <dgm:t>
        <a:bodyPr/>
        <a:lstStyle/>
        <a:p>
          <a:endParaRPr lang="en-US"/>
        </a:p>
      </dgm:t>
    </dgm:pt>
    <dgm:pt modelId="{D2B31AA3-1AC3-4DD5-BB4E-23022AB09C06}">
      <dgm:prSet/>
      <dgm:spPr/>
      <dgm:t>
        <a:bodyPr/>
        <a:lstStyle/>
        <a:p>
          <a:r>
            <a:rPr lang="en-US" dirty="0"/>
            <a:t>Long-Term Memory</a:t>
          </a:r>
        </a:p>
      </dgm:t>
    </dgm:pt>
    <dgm:pt modelId="{ADB4A09E-CFB2-46CC-BEAF-CDE140014EAB}" type="parTrans" cxnId="{9F7B2637-C510-4C43-811D-29A7FE776881}">
      <dgm:prSet/>
      <dgm:spPr/>
      <dgm:t>
        <a:bodyPr/>
        <a:lstStyle/>
        <a:p>
          <a:endParaRPr lang="en-US"/>
        </a:p>
      </dgm:t>
    </dgm:pt>
    <dgm:pt modelId="{2F328C9E-BF5B-4ED4-BC48-7F98FB39E0E4}" type="sibTrans" cxnId="{9F7B2637-C510-4C43-811D-29A7FE776881}">
      <dgm:prSet/>
      <dgm:spPr/>
      <dgm:t>
        <a:bodyPr/>
        <a:lstStyle/>
        <a:p>
          <a:endParaRPr lang="en-US"/>
        </a:p>
      </dgm:t>
    </dgm:pt>
    <dgm:pt modelId="{C6042900-EA4E-4377-BCC6-86A2538005F6}">
      <dgm:prSet/>
      <dgm:spPr/>
      <dgm:t>
        <a:bodyPr/>
        <a:lstStyle/>
        <a:p>
          <a:r>
            <a:rPr lang="en-US" dirty="0"/>
            <a:t>Procedural/Non-Declarative</a:t>
          </a:r>
        </a:p>
        <a:p>
          <a:r>
            <a:rPr lang="en-US" dirty="0"/>
            <a:t>Implicit Memories</a:t>
          </a:r>
        </a:p>
      </dgm:t>
    </dgm:pt>
    <dgm:pt modelId="{C5AEA48D-A024-4CCF-83FD-20C9BF187032}" type="parTrans" cxnId="{DC49623B-7B2E-461C-94EF-1B8972FB7936}">
      <dgm:prSet/>
      <dgm:spPr/>
      <dgm:t>
        <a:bodyPr/>
        <a:lstStyle/>
        <a:p>
          <a:endParaRPr lang="en-US"/>
        </a:p>
      </dgm:t>
    </dgm:pt>
    <dgm:pt modelId="{6749BAF0-1542-48CD-ACE0-17DBA229621A}" type="sibTrans" cxnId="{DC49623B-7B2E-461C-94EF-1B8972FB7936}">
      <dgm:prSet/>
      <dgm:spPr/>
      <dgm:t>
        <a:bodyPr/>
        <a:lstStyle/>
        <a:p>
          <a:endParaRPr lang="en-US"/>
        </a:p>
      </dgm:t>
    </dgm:pt>
    <dgm:pt modelId="{E617D4E5-19F0-4126-9BF3-99FB1CAC1804}">
      <dgm:prSet/>
      <dgm:spPr/>
      <dgm:t>
        <a:bodyPr/>
        <a:lstStyle/>
        <a:p>
          <a:r>
            <a:rPr lang="en-US" dirty="0"/>
            <a:t>Declarative Memory</a:t>
          </a:r>
        </a:p>
        <a:p>
          <a:r>
            <a:rPr lang="en-US" dirty="0"/>
            <a:t>Explicit Memories</a:t>
          </a:r>
        </a:p>
      </dgm:t>
    </dgm:pt>
    <dgm:pt modelId="{8CD41551-7148-42FA-B6D7-297D71877F5F}" type="parTrans" cxnId="{904173A3-C2CA-4D41-8981-52463FD49A0B}">
      <dgm:prSet/>
      <dgm:spPr/>
      <dgm:t>
        <a:bodyPr/>
        <a:lstStyle/>
        <a:p>
          <a:endParaRPr lang="en-US"/>
        </a:p>
      </dgm:t>
    </dgm:pt>
    <dgm:pt modelId="{C0606A0D-B3E2-43E3-9FC9-11760816C332}" type="sibTrans" cxnId="{904173A3-C2CA-4D41-8981-52463FD49A0B}">
      <dgm:prSet/>
      <dgm:spPr/>
      <dgm:t>
        <a:bodyPr/>
        <a:lstStyle/>
        <a:p>
          <a:endParaRPr lang="en-US"/>
        </a:p>
      </dgm:t>
    </dgm:pt>
    <dgm:pt modelId="{B1A5900B-8AC5-4A3D-839C-616417034501}">
      <dgm:prSet/>
      <dgm:spPr/>
      <dgm:t>
        <a:bodyPr/>
        <a:lstStyle/>
        <a:p>
          <a:r>
            <a:rPr lang="en-US" dirty="0"/>
            <a:t>Semantic Memory</a:t>
          </a:r>
        </a:p>
      </dgm:t>
    </dgm:pt>
    <dgm:pt modelId="{1182C918-2536-4FE3-BF1D-87E28329ACD6}" type="parTrans" cxnId="{3A5D25A8-5557-4B31-A874-51559FD9E6AB}">
      <dgm:prSet/>
      <dgm:spPr/>
      <dgm:t>
        <a:bodyPr/>
        <a:lstStyle/>
        <a:p>
          <a:endParaRPr lang="en-US"/>
        </a:p>
      </dgm:t>
    </dgm:pt>
    <dgm:pt modelId="{C16FEECC-8A41-482D-965C-4A8524724F6E}" type="sibTrans" cxnId="{3A5D25A8-5557-4B31-A874-51559FD9E6AB}">
      <dgm:prSet/>
      <dgm:spPr/>
      <dgm:t>
        <a:bodyPr/>
        <a:lstStyle/>
        <a:p>
          <a:endParaRPr lang="en-US"/>
        </a:p>
      </dgm:t>
    </dgm:pt>
    <dgm:pt modelId="{5444E65B-0752-4AFF-9748-A7A961D0D445}">
      <dgm:prSet/>
      <dgm:spPr/>
      <dgm:t>
        <a:bodyPr/>
        <a:lstStyle/>
        <a:p>
          <a:r>
            <a:rPr lang="en-US" dirty="0"/>
            <a:t>Episodic Memory</a:t>
          </a:r>
        </a:p>
      </dgm:t>
    </dgm:pt>
    <dgm:pt modelId="{3BA85721-2E2F-4CB2-B92C-7B7DBC4A4312}" type="parTrans" cxnId="{639B8D6C-56E2-4AD4-92EC-0245F3775684}">
      <dgm:prSet/>
      <dgm:spPr/>
      <dgm:t>
        <a:bodyPr/>
        <a:lstStyle/>
        <a:p>
          <a:endParaRPr lang="en-US"/>
        </a:p>
      </dgm:t>
    </dgm:pt>
    <dgm:pt modelId="{8B850EFD-C60B-4B25-839E-5BA47F5DB58B}" type="sibTrans" cxnId="{639B8D6C-56E2-4AD4-92EC-0245F3775684}">
      <dgm:prSet/>
      <dgm:spPr/>
      <dgm:t>
        <a:bodyPr/>
        <a:lstStyle/>
        <a:p>
          <a:endParaRPr lang="en-US"/>
        </a:p>
      </dgm:t>
    </dgm:pt>
    <dgm:pt modelId="{68448316-D081-4D2D-B63B-682FA877B69C}" type="pres">
      <dgm:prSet presAssocID="{AA08C35C-6FA7-4132-9AAA-5797B19B3496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3699C313-F504-4137-B34B-86CA91A5701A}" type="pres">
      <dgm:prSet presAssocID="{D0BBF27F-EAE1-4A7E-872C-F914C2C3B14B}" presName="hierRoot1" presStyleCnt="0"/>
      <dgm:spPr/>
    </dgm:pt>
    <dgm:pt modelId="{056D8C46-A59B-47E1-ADBA-47F5F1F87F0F}" type="pres">
      <dgm:prSet presAssocID="{D0BBF27F-EAE1-4A7E-872C-F914C2C3B14B}" presName="composite" presStyleCnt="0"/>
      <dgm:spPr/>
    </dgm:pt>
    <dgm:pt modelId="{E28CD332-C066-457F-9EDB-C8E0871CF180}" type="pres">
      <dgm:prSet presAssocID="{D0BBF27F-EAE1-4A7E-872C-F914C2C3B14B}" presName="background" presStyleLbl="node0" presStyleIdx="0" presStyleCnt="1"/>
      <dgm:spPr/>
    </dgm:pt>
    <dgm:pt modelId="{08098DF1-5E39-45E0-92C5-48A8387832C3}" type="pres">
      <dgm:prSet presAssocID="{D0BBF27F-EAE1-4A7E-872C-F914C2C3B14B}" presName="text" presStyleLbl="fgAcc0" presStyleIdx="0" presStyleCnt="1" custScaleX="415917" custScaleY="254127">
        <dgm:presLayoutVars>
          <dgm:chPref val="3"/>
        </dgm:presLayoutVars>
      </dgm:prSet>
      <dgm:spPr/>
    </dgm:pt>
    <dgm:pt modelId="{D00E608A-EB9B-4E2B-A7EC-83831066C403}" type="pres">
      <dgm:prSet presAssocID="{D0BBF27F-EAE1-4A7E-872C-F914C2C3B14B}" presName="hierChild2" presStyleCnt="0"/>
      <dgm:spPr/>
    </dgm:pt>
    <dgm:pt modelId="{4B3E00F5-F67E-4178-BAC1-1751BBD5AE46}" type="pres">
      <dgm:prSet presAssocID="{4A1D4952-5FDA-4071-8699-D570E3D96D24}" presName="Name10" presStyleLbl="parChTrans1D2" presStyleIdx="0" presStyleCnt="1"/>
      <dgm:spPr/>
    </dgm:pt>
    <dgm:pt modelId="{5CAFB0F3-C76B-4861-B455-438ADC735488}" type="pres">
      <dgm:prSet presAssocID="{0B6C5AE0-B4BB-404B-892C-DD4B12F75878}" presName="hierRoot2" presStyleCnt="0"/>
      <dgm:spPr/>
    </dgm:pt>
    <dgm:pt modelId="{3C3794B1-96CD-4D94-AD04-503A8235AD71}" type="pres">
      <dgm:prSet presAssocID="{0B6C5AE0-B4BB-404B-892C-DD4B12F75878}" presName="composite2" presStyleCnt="0"/>
      <dgm:spPr/>
    </dgm:pt>
    <dgm:pt modelId="{8202B9F7-C035-4843-BBFE-4DE5EE51EF53}" type="pres">
      <dgm:prSet presAssocID="{0B6C5AE0-B4BB-404B-892C-DD4B12F75878}" presName="background2" presStyleLbl="node2" presStyleIdx="0" presStyleCnt="1"/>
      <dgm:spPr/>
    </dgm:pt>
    <dgm:pt modelId="{65741866-818D-47D3-BC17-38151B558F0F}" type="pres">
      <dgm:prSet presAssocID="{0B6C5AE0-B4BB-404B-892C-DD4B12F75878}" presName="text2" presStyleLbl="fgAcc2" presStyleIdx="0" presStyleCnt="1" custScaleX="415917" custScaleY="254127">
        <dgm:presLayoutVars>
          <dgm:chPref val="3"/>
        </dgm:presLayoutVars>
      </dgm:prSet>
      <dgm:spPr/>
    </dgm:pt>
    <dgm:pt modelId="{8292B5A3-815A-437F-BBED-8F067089B133}" type="pres">
      <dgm:prSet presAssocID="{0B6C5AE0-B4BB-404B-892C-DD4B12F75878}" presName="hierChild3" presStyleCnt="0"/>
      <dgm:spPr/>
    </dgm:pt>
    <dgm:pt modelId="{D517090C-9D08-4D16-B342-F59CACB2DE55}" type="pres">
      <dgm:prSet presAssocID="{ADB4A09E-CFB2-46CC-BEAF-CDE140014EAB}" presName="Name17" presStyleLbl="parChTrans1D3" presStyleIdx="0" presStyleCnt="1"/>
      <dgm:spPr/>
    </dgm:pt>
    <dgm:pt modelId="{1DF04B9F-580E-4983-9749-8E031FEF51BC}" type="pres">
      <dgm:prSet presAssocID="{D2B31AA3-1AC3-4DD5-BB4E-23022AB09C06}" presName="hierRoot3" presStyleCnt="0"/>
      <dgm:spPr/>
    </dgm:pt>
    <dgm:pt modelId="{10C7BAB9-29B1-4E5F-B47F-3139DB907779}" type="pres">
      <dgm:prSet presAssocID="{D2B31AA3-1AC3-4DD5-BB4E-23022AB09C06}" presName="composite3" presStyleCnt="0"/>
      <dgm:spPr/>
    </dgm:pt>
    <dgm:pt modelId="{4D52A37F-994A-46DA-A585-7F900A09E85E}" type="pres">
      <dgm:prSet presAssocID="{D2B31AA3-1AC3-4DD5-BB4E-23022AB09C06}" presName="background3" presStyleLbl="node3" presStyleIdx="0" presStyleCnt="1"/>
      <dgm:spPr/>
    </dgm:pt>
    <dgm:pt modelId="{C530CB2E-D987-4D77-A4B2-65763758B0D3}" type="pres">
      <dgm:prSet presAssocID="{D2B31AA3-1AC3-4DD5-BB4E-23022AB09C06}" presName="text3" presStyleLbl="fgAcc3" presStyleIdx="0" presStyleCnt="1" custScaleX="415917" custScaleY="254127">
        <dgm:presLayoutVars>
          <dgm:chPref val="3"/>
        </dgm:presLayoutVars>
      </dgm:prSet>
      <dgm:spPr/>
    </dgm:pt>
    <dgm:pt modelId="{B539B165-B137-42C4-A7E1-2AE6EDDA2533}" type="pres">
      <dgm:prSet presAssocID="{D2B31AA3-1AC3-4DD5-BB4E-23022AB09C06}" presName="hierChild4" presStyleCnt="0"/>
      <dgm:spPr/>
    </dgm:pt>
    <dgm:pt modelId="{DB5B8D1A-DFFA-4CBD-B065-8F5EF717B895}" type="pres">
      <dgm:prSet presAssocID="{C5AEA48D-A024-4CCF-83FD-20C9BF187032}" presName="Name23" presStyleLbl="parChTrans1D4" presStyleIdx="0" presStyleCnt="4"/>
      <dgm:spPr/>
    </dgm:pt>
    <dgm:pt modelId="{DCD8CAEB-5905-4055-82FD-B9075530A68D}" type="pres">
      <dgm:prSet presAssocID="{C6042900-EA4E-4377-BCC6-86A2538005F6}" presName="hierRoot4" presStyleCnt="0"/>
      <dgm:spPr/>
    </dgm:pt>
    <dgm:pt modelId="{C015833C-C828-412C-B050-14EADD5A612D}" type="pres">
      <dgm:prSet presAssocID="{C6042900-EA4E-4377-BCC6-86A2538005F6}" presName="composite4" presStyleCnt="0"/>
      <dgm:spPr/>
    </dgm:pt>
    <dgm:pt modelId="{F82D6C41-2F7D-4DB7-8449-0CB9E703A61B}" type="pres">
      <dgm:prSet presAssocID="{C6042900-EA4E-4377-BCC6-86A2538005F6}" presName="background4" presStyleLbl="node4" presStyleIdx="0" presStyleCnt="4"/>
      <dgm:spPr/>
    </dgm:pt>
    <dgm:pt modelId="{B13BD073-F751-4B4F-8D66-198AF6F8A5CE}" type="pres">
      <dgm:prSet presAssocID="{C6042900-EA4E-4377-BCC6-86A2538005F6}" presName="text4" presStyleLbl="fgAcc4" presStyleIdx="0" presStyleCnt="4" custScaleX="415917" custScaleY="254127">
        <dgm:presLayoutVars>
          <dgm:chPref val="3"/>
        </dgm:presLayoutVars>
      </dgm:prSet>
      <dgm:spPr/>
    </dgm:pt>
    <dgm:pt modelId="{979D76A6-66B7-4ACA-9528-2A1C6B2D08DD}" type="pres">
      <dgm:prSet presAssocID="{C6042900-EA4E-4377-BCC6-86A2538005F6}" presName="hierChild5" presStyleCnt="0"/>
      <dgm:spPr/>
    </dgm:pt>
    <dgm:pt modelId="{4B19A332-3F28-4C0A-8CF3-572FE4146C1E}" type="pres">
      <dgm:prSet presAssocID="{8CD41551-7148-42FA-B6D7-297D71877F5F}" presName="Name23" presStyleLbl="parChTrans1D4" presStyleIdx="1" presStyleCnt="4"/>
      <dgm:spPr/>
    </dgm:pt>
    <dgm:pt modelId="{147B559D-770B-422D-BC50-1430D76B0145}" type="pres">
      <dgm:prSet presAssocID="{E617D4E5-19F0-4126-9BF3-99FB1CAC1804}" presName="hierRoot4" presStyleCnt="0"/>
      <dgm:spPr/>
    </dgm:pt>
    <dgm:pt modelId="{19DE32E1-BE1C-45A9-953D-C469EDE29D8F}" type="pres">
      <dgm:prSet presAssocID="{E617D4E5-19F0-4126-9BF3-99FB1CAC1804}" presName="composite4" presStyleCnt="0"/>
      <dgm:spPr/>
    </dgm:pt>
    <dgm:pt modelId="{D5C6BF4E-C499-44B4-B38D-296BAF18AD26}" type="pres">
      <dgm:prSet presAssocID="{E617D4E5-19F0-4126-9BF3-99FB1CAC1804}" presName="background4" presStyleLbl="node4" presStyleIdx="1" presStyleCnt="4"/>
      <dgm:spPr/>
    </dgm:pt>
    <dgm:pt modelId="{F1D81508-BC4F-4023-87AE-C68694FB8E35}" type="pres">
      <dgm:prSet presAssocID="{E617D4E5-19F0-4126-9BF3-99FB1CAC1804}" presName="text4" presStyleLbl="fgAcc4" presStyleIdx="1" presStyleCnt="4" custScaleX="415917" custScaleY="254127">
        <dgm:presLayoutVars>
          <dgm:chPref val="3"/>
        </dgm:presLayoutVars>
      </dgm:prSet>
      <dgm:spPr/>
    </dgm:pt>
    <dgm:pt modelId="{29A4DFCD-6F30-4624-9FDD-30B0713BA0B2}" type="pres">
      <dgm:prSet presAssocID="{E617D4E5-19F0-4126-9BF3-99FB1CAC1804}" presName="hierChild5" presStyleCnt="0"/>
      <dgm:spPr/>
    </dgm:pt>
    <dgm:pt modelId="{5233F626-3C03-415C-BE43-3331851E91E3}" type="pres">
      <dgm:prSet presAssocID="{1182C918-2536-4FE3-BF1D-87E28329ACD6}" presName="Name23" presStyleLbl="parChTrans1D4" presStyleIdx="2" presStyleCnt="4"/>
      <dgm:spPr/>
    </dgm:pt>
    <dgm:pt modelId="{2B86FFBC-6DC8-4B8F-AE19-195E309F6920}" type="pres">
      <dgm:prSet presAssocID="{B1A5900B-8AC5-4A3D-839C-616417034501}" presName="hierRoot4" presStyleCnt="0"/>
      <dgm:spPr/>
    </dgm:pt>
    <dgm:pt modelId="{D9115D9B-902D-4988-88B4-8C3C15061ECE}" type="pres">
      <dgm:prSet presAssocID="{B1A5900B-8AC5-4A3D-839C-616417034501}" presName="composite4" presStyleCnt="0"/>
      <dgm:spPr/>
    </dgm:pt>
    <dgm:pt modelId="{A5CEE20D-70E7-475E-860F-2F841C19BF09}" type="pres">
      <dgm:prSet presAssocID="{B1A5900B-8AC5-4A3D-839C-616417034501}" presName="background4" presStyleLbl="node4" presStyleIdx="2" presStyleCnt="4"/>
      <dgm:spPr/>
    </dgm:pt>
    <dgm:pt modelId="{85B11BA1-452F-4742-B7E6-4C43FF967972}" type="pres">
      <dgm:prSet presAssocID="{B1A5900B-8AC5-4A3D-839C-616417034501}" presName="text4" presStyleLbl="fgAcc4" presStyleIdx="2" presStyleCnt="4" custScaleX="415917" custScaleY="254127">
        <dgm:presLayoutVars>
          <dgm:chPref val="3"/>
        </dgm:presLayoutVars>
      </dgm:prSet>
      <dgm:spPr/>
    </dgm:pt>
    <dgm:pt modelId="{049CE3D9-FD3F-4E29-896E-38608D3FD836}" type="pres">
      <dgm:prSet presAssocID="{B1A5900B-8AC5-4A3D-839C-616417034501}" presName="hierChild5" presStyleCnt="0"/>
      <dgm:spPr/>
    </dgm:pt>
    <dgm:pt modelId="{E3239074-7930-42CB-BA6A-18CFA23D9C7B}" type="pres">
      <dgm:prSet presAssocID="{3BA85721-2E2F-4CB2-B92C-7B7DBC4A4312}" presName="Name23" presStyleLbl="parChTrans1D4" presStyleIdx="3" presStyleCnt="4"/>
      <dgm:spPr/>
    </dgm:pt>
    <dgm:pt modelId="{5D9452C8-F658-474E-BBF2-E3EFDC70FFDD}" type="pres">
      <dgm:prSet presAssocID="{5444E65B-0752-4AFF-9748-A7A961D0D445}" presName="hierRoot4" presStyleCnt="0"/>
      <dgm:spPr/>
    </dgm:pt>
    <dgm:pt modelId="{272E09AB-2285-46D0-9775-6A506922D5EE}" type="pres">
      <dgm:prSet presAssocID="{5444E65B-0752-4AFF-9748-A7A961D0D445}" presName="composite4" presStyleCnt="0"/>
      <dgm:spPr/>
    </dgm:pt>
    <dgm:pt modelId="{128D546E-695E-43F6-B43F-601CB50A4E1D}" type="pres">
      <dgm:prSet presAssocID="{5444E65B-0752-4AFF-9748-A7A961D0D445}" presName="background4" presStyleLbl="node4" presStyleIdx="3" presStyleCnt="4"/>
      <dgm:spPr/>
    </dgm:pt>
    <dgm:pt modelId="{B6C0B9E0-D452-43BD-BD8E-E9E7D00D8F32}" type="pres">
      <dgm:prSet presAssocID="{5444E65B-0752-4AFF-9748-A7A961D0D445}" presName="text4" presStyleLbl="fgAcc4" presStyleIdx="3" presStyleCnt="4" custScaleX="415917" custScaleY="254127">
        <dgm:presLayoutVars>
          <dgm:chPref val="3"/>
        </dgm:presLayoutVars>
      </dgm:prSet>
      <dgm:spPr/>
    </dgm:pt>
    <dgm:pt modelId="{5FBAACDF-9A0B-4D25-AE19-230848B87D7D}" type="pres">
      <dgm:prSet presAssocID="{5444E65B-0752-4AFF-9748-A7A961D0D445}" presName="hierChild5" presStyleCnt="0"/>
      <dgm:spPr/>
    </dgm:pt>
  </dgm:ptLst>
  <dgm:cxnLst>
    <dgm:cxn modelId="{CF76AE07-64F8-4E6D-A5AB-CB12879F19E2}" type="presOf" srcId="{5444E65B-0752-4AFF-9748-A7A961D0D445}" destId="{B6C0B9E0-D452-43BD-BD8E-E9E7D00D8F32}" srcOrd="0" destOrd="0" presId="urn:microsoft.com/office/officeart/2005/8/layout/hierarchy1"/>
    <dgm:cxn modelId="{19E1FB18-2133-4D76-BEED-1E2803986B39}" type="presOf" srcId="{AA08C35C-6FA7-4132-9AAA-5797B19B3496}" destId="{68448316-D081-4D2D-B63B-682FA877B69C}" srcOrd="0" destOrd="0" presId="urn:microsoft.com/office/officeart/2005/8/layout/hierarchy1"/>
    <dgm:cxn modelId="{B524B21C-CEFB-40E9-9530-EE90DEF9E713}" srcId="{D0BBF27F-EAE1-4A7E-872C-F914C2C3B14B}" destId="{0B6C5AE0-B4BB-404B-892C-DD4B12F75878}" srcOrd="0" destOrd="0" parTransId="{4A1D4952-5FDA-4071-8699-D570E3D96D24}" sibTransId="{6DE3A169-8DD9-48B1-987C-215A7E08403E}"/>
    <dgm:cxn modelId="{21499E25-15AE-4445-8398-8EB82EEC630D}" type="presOf" srcId="{B1A5900B-8AC5-4A3D-839C-616417034501}" destId="{85B11BA1-452F-4742-B7E6-4C43FF967972}" srcOrd="0" destOrd="0" presId="urn:microsoft.com/office/officeart/2005/8/layout/hierarchy1"/>
    <dgm:cxn modelId="{00B8F031-2DE0-40CF-912F-B7CEE79C8FE2}" type="presOf" srcId="{C5AEA48D-A024-4CCF-83FD-20C9BF187032}" destId="{DB5B8D1A-DFFA-4CBD-B065-8F5EF717B895}" srcOrd="0" destOrd="0" presId="urn:microsoft.com/office/officeart/2005/8/layout/hierarchy1"/>
    <dgm:cxn modelId="{97BCA233-49DA-4776-AC42-8F911D14C0A8}" srcId="{AA08C35C-6FA7-4132-9AAA-5797B19B3496}" destId="{D0BBF27F-EAE1-4A7E-872C-F914C2C3B14B}" srcOrd="0" destOrd="0" parTransId="{32E90D85-4D90-473A-8B91-5E8F71BB737B}" sibTransId="{B3077CFE-2A4D-421C-834F-E973D3D68848}"/>
    <dgm:cxn modelId="{9F7B2637-C510-4C43-811D-29A7FE776881}" srcId="{0B6C5AE0-B4BB-404B-892C-DD4B12F75878}" destId="{D2B31AA3-1AC3-4DD5-BB4E-23022AB09C06}" srcOrd="0" destOrd="0" parTransId="{ADB4A09E-CFB2-46CC-BEAF-CDE140014EAB}" sibTransId="{2F328C9E-BF5B-4ED4-BC48-7F98FB39E0E4}"/>
    <dgm:cxn modelId="{DC49623B-7B2E-461C-94EF-1B8972FB7936}" srcId="{D2B31AA3-1AC3-4DD5-BB4E-23022AB09C06}" destId="{C6042900-EA4E-4377-BCC6-86A2538005F6}" srcOrd="0" destOrd="0" parTransId="{C5AEA48D-A024-4CCF-83FD-20C9BF187032}" sibTransId="{6749BAF0-1542-48CD-ACE0-17DBA229621A}"/>
    <dgm:cxn modelId="{F906D740-1CA3-4C60-9FD9-9D8594C3CAE0}" type="presOf" srcId="{1182C918-2536-4FE3-BF1D-87E28329ACD6}" destId="{5233F626-3C03-415C-BE43-3331851E91E3}" srcOrd="0" destOrd="0" presId="urn:microsoft.com/office/officeart/2005/8/layout/hierarchy1"/>
    <dgm:cxn modelId="{9309AD64-A60B-46FB-91BD-374B32CEFB9B}" type="presOf" srcId="{8CD41551-7148-42FA-B6D7-297D71877F5F}" destId="{4B19A332-3F28-4C0A-8CF3-572FE4146C1E}" srcOrd="0" destOrd="0" presId="urn:microsoft.com/office/officeart/2005/8/layout/hierarchy1"/>
    <dgm:cxn modelId="{E0DD5C69-C7F3-4EF2-BDC5-4A3994F65239}" type="presOf" srcId="{E617D4E5-19F0-4126-9BF3-99FB1CAC1804}" destId="{F1D81508-BC4F-4023-87AE-C68694FB8E35}" srcOrd="0" destOrd="0" presId="urn:microsoft.com/office/officeart/2005/8/layout/hierarchy1"/>
    <dgm:cxn modelId="{639B8D6C-56E2-4AD4-92EC-0245F3775684}" srcId="{E617D4E5-19F0-4126-9BF3-99FB1CAC1804}" destId="{5444E65B-0752-4AFF-9748-A7A961D0D445}" srcOrd="1" destOrd="0" parTransId="{3BA85721-2E2F-4CB2-B92C-7B7DBC4A4312}" sibTransId="{8B850EFD-C60B-4B25-839E-5BA47F5DB58B}"/>
    <dgm:cxn modelId="{4AE7B580-D857-42F0-A360-D35605FAD84B}" type="presOf" srcId="{C6042900-EA4E-4377-BCC6-86A2538005F6}" destId="{B13BD073-F751-4B4F-8D66-198AF6F8A5CE}" srcOrd="0" destOrd="0" presId="urn:microsoft.com/office/officeart/2005/8/layout/hierarchy1"/>
    <dgm:cxn modelId="{D2CC7083-D33E-44E6-915E-876A9B758555}" type="presOf" srcId="{0B6C5AE0-B4BB-404B-892C-DD4B12F75878}" destId="{65741866-818D-47D3-BC17-38151B558F0F}" srcOrd="0" destOrd="0" presId="urn:microsoft.com/office/officeart/2005/8/layout/hierarchy1"/>
    <dgm:cxn modelId="{F2776C88-2C05-4579-A916-4AE061400846}" type="presOf" srcId="{D2B31AA3-1AC3-4DD5-BB4E-23022AB09C06}" destId="{C530CB2E-D987-4D77-A4B2-65763758B0D3}" srcOrd="0" destOrd="0" presId="urn:microsoft.com/office/officeart/2005/8/layout/hierarchy1"/>
    <dgm:cxn modelId="{904173A3-C2CA-4D41-8981-52463FD49A0B}" srcId="{D2B31AA3-1AC3-4DD5-BB4E-23022AB09C06}" destId="{E617D4E5-19F0-4126-9BF3-99FB1CAC1804}" srcOrd="1" destOrd="0" parTransId="{8CD41551-7148-42FA-B6D7-297D71877F5F}" sibTransId="{C0606A0D-B3E2-43E3-9FC9-11760816C332}"/>
    <dgm:cxn modelId="{3A5D25A8-5557-4B31-A874-51559FD9E6AB}" srcId="{E617D4E5-19F0-4126-9BF3-99FB1CAC1804}" destId="{B1A5900B-8AC5-4A3D-839C-616417034501}" srcOrd="0" destOrd="0" parTransId="{1182C918-2536-4FE3-BF1D-87E28329ACD6}" sibTransId="{C16FEECC-8A41-482D-965C-4A8524724F6E}"/>
    <dgm:cxn modelId="{E55F90B0-3F62-4FD9-A135-32AE4EB40157}" type="presOf" srcId="{ADB4A09E-CFB2-46CC-BEAF-CDE140014EAB}" destId="{D517090C-9D08-4D16-B342-F59CACB2DE55}" srcOrd="0" destOrd="0" presId="urn:microsoft.com/office/officeart/2005/8/layout/hierarchy1"/>
    <dgm:cxn modelId="{920A12B4-C497-43C3-9492-5BCD634A392E}" type="presOf" srcId="{4A1D4952-5FDA-4071-8699-D570E3D96D24}" destId="{4B3E00F5-F67E-4178-BAC1-1751BBD5AE46}" srcOrd="0" destOrd="0" presId="urn:microsoft.com/office/officeart/2005/8/layout/hierarchy1"/>
    <dgm:cxn modelId="{3C67D4CD-4DCC-42D2-8BAA-B1FB6C39A259}" type="presOf" srcId="{3BA85721-2E2F-4CB2-B92C-7B7DBC4A4312}" destId="{E3239074-7930-42CB-BA6A-18CFA23D9C7B}" srcOrd="0" destOrd="0" presId="urn:microsoft.com/office/officeart/2005/8/layout/hierarchy1"/>
    <dgm:cxn modelId="{29B2FCD1-D5DC-497C-83DA-8101546AB73E}" type="presOf" srcId="{D0BBF27F-EAE1-4A7E-872C-F914C2C3B14B}" destId="{08098DF1-5E39-45E0-92C5-48A8387832C3}" srcOrd="0" destOrd="0" presId="urn:microsoft.com/office/officeart/2005/8/layout/hierarchy1"/>
    <dgm:cxn modelId="{CCE150A6-BAA5-40EF-9C72-64FAC227D697}" type="presParOf" srcId="{68448316-D081-4D2D-B63B-682FA877B69C}" destId="{3699C313-F504-4137-B34B-86CA91A5701A}" srcOrd="0" destOrd="0" presId="urn:microsoft.com/office/officeart/2005/8/layout/hierarchy1"/>
    <dgm:cxn modelId="{9198C90C-1271-459E-96F5-4938208C505C}" type="presParOf" srcId="{3699C313-F504-4137-B34B-86CA91A5701A}" destId="{056D8C46-A59B-47E1-ADBA-47F5F1F87F0F}" srcOrd="0" destOrd="0" presId="urn:microsoft.com/office/officeart/2005/8/layout/hierarchy1"/>
    <dgm:cxn modelId="{FEE5CB1C-3E3C-410E-B207-41D08B06861C}" type="presParOf" srcId="{056D8C46-A59B-47E1-ADBA-47F5F1F87F0F}" destId="{E28CD332-C066-457F-9EDB-C8E0871CF180}" srcOrd="0" destOrd="0" presId="urn:microsoft.com/office/officeart/2005/8/layout/hierarchy1"/>
    <dgm:cxn modelId="{C04BFE0E-1C1C-484D-B74E-DB7ECA3973DD}" type="presParOf" srcId="{056D8C46-A59B-47E1-ADBA-47F5F1F87F0F}" destId="{08098DF1-5E39-45E0-92C5-48A8387832C3}" srcOrd="1" destOrd="0" presId="urn:microsoft.com/office/officeart/2005/8/layout/hierarchy1"/>
    <dgm:cxn modelId="{95BAF4DC-3269-4F5D-B134-3C2901BB6802}" type="presParOf" srcId="{3699C313-F504-4137-B34B-86CA91A5701A}" destId="{D00E608A-EB9B-4E2B-A7EC-83831066C403}" srcOrd="1" destOrd="0" presId="urn:microsoft.com/office/officeart/2005/8/layout/hierarchy1"/>
    <dgm:cxn modelId="{5DB9210A-4A5A-4F57-9F1F-ABED2D6C4D14}" type="presParOf" srcId="{D00E608A-EB9B-4E2B-A7EC-83831066C403}" destId="{4B3E00F5-F67E-4178-BAC1-1751BBD5AE46}" srcOrd="0" destOrd="0" presId="urn:microsoft.com/office/officeart/2005/8/layout/hierarchy1"/>
    <dgm:cxn modelId="{0D373693-94DD-4231-B0A6-58B7A16CE124}" type="presParOf" srcId="{D00E608A-EB9B-4E2B-A7EC-83831066C403}" destId="{5CAFB0F3-C76B-4861-B455-438ADC735488}" srcOrd="1" destOrd="0" presId="urn:microsoft.com/office/officeart/2005/8/layout/hierarchy1"/>
    <dgm:cxn modelId="{2D2FEC06-7A53-4A57-B1B8-99E2D99930C7}" type="presParOf" srcId="{5CAFB0F3-C76B-4861-B455-438ADC735488}" destId="{3C3794B1-96CD-4D94-AD04-503A8235AD71}" srcOrd="0" destOrd="0" presId="urn:microsoft.com/office/officeart/2005/8/layout/hierarchy1"/>
    <dgm:cxn modelId="{D5120CBB-3915-4204-B8DD-F0D021AD409F}" type="presParOf" srcId="{3C3794B1-96CD-4D94-AD04-503A8235AD71}" destId="{8202B9F7-C035-4843-BBFE-4DE5EE51EF53}" srcOrd="0" destOrd="0" presId="urn:microsoft.com/office/officeart/2005/8/layout/hierarchy1"/>
    <dgm:cxn modelId="{9647ACEC-B107-4F12-941F-4B502CDF29F5}" type="presParOf" srcId="{3C3794B1-96CD-4D94-AD04-503A8235AD71}" destId="{65741866-818D-47D3-BC17-38151B558F0F}" srcOrd="1" destOrd="0" presId="urn:microsoft.com/office/officeart/2005/8/layout/hierarchy1"/>
    <dgm:cxn modelId="{15E82521-7569-4F40-84D0-054D7945730B}" type="presParOf" srcId="{5CAFB0F3-C76B-4861-B455-438ADC735488}" destId="{8292B5A3-815A-437F-BBED-8F067089B133}" srcOrd="1" destOrd="0" presId="urn:microsoft.com/office/officeart/2005/8/layout/hierarchy1"/>
    <dgm:cxn modelId="{6AD57960-607E-42E4-985C-C7B365F915F9}" type="presParOf" srcId="{8292B5A3-815A-437F-BBED-8F067089B133}" destId="{D517090C-9D08-4D16-B342-F59CACB2DE55}" srcOrd="0" destOrd="0" presId="urn:microsoft.com/office/officeart/2005/8/layout/hierarchy1"/>
    <dgm:cxn modelId="{EA0516AB-35AB-4EBB-A0E1-57C286C4D979}" type="presParOf" srcId="{8292B5A3-815A-437F-BBED-8F067089B133}" destId="{1DF04B9F-580E-4983-9749-8E031FEF51BC}" srcOrd="1" destOrd="0" presId="urn:microsoft.com/office/officeart/2005/8/layout/hierarchy1"/>
    <dgm:cxn modelId="{559B5FC1-99BC-4C61-93C6-B10FDC6B1963}" type="presParOf" srcId="{1DF04B9F-580E-4983-9749-8E031FEF51BC}" destId="{10C7BAB9-29B1-4E5F-B47F-3139DB907779}" srcOrd="0" destOrd="0" presId="urn:microsoft.com/office/officeart/2005/8/layout/hierarchy1"/>
    <dgm:cxn modelId="{12FFAC65-BD85-416D-AC58-EF5E05908A00}" type="presParOf" srcId="{10C7BAB9-29B1-4E5F-B47F-3139DB907779}" destId="{4D52A37F-994A-46DA-A585-7F900A09E85E}" srcOrd="0" destOrd="0" presId="urn:microsoft.com/office/officeart/2005/8/layout/hierarchy1"/>
    <dgm:cxn modelId="{5908CEF5-1B73-4F7F-8C8C-1B088381BB41}" type="presParOf" srcId="{10C7BAB9-29B1-4E5F-B47F-3139DB907779}" destId="{C530CB2E-D987-4D77-A4B2-65763758B0D3}" srcOrd="1" destOrd="0" presId="urn:microsoft.com/office/officeart/2005/8/layout/hierarchy1"/>
    <dgm:cxn modelId="{D2986856-D363-45AE-8C32-9A4AC258CE67}" type="presParOf" srcId="{1DF04B9F-580E-4983-9749-8E031FEF51BC}" destId="{B539B165-B137-42C4-A7E1-2AE6EDDA2533}" srcOrd="1" destOrd="0" presId="urn:microsoft.com/office/officeart/2005/8/layout/hierarchy1"/>
    <dgm:cxn modelId="{B9BE4FCB-2A55-4C8D-95DD-61971331AA48}" type="presParOf" srcId="{B539B165-B137-42C4-A7E1-2AE6EDDA2533}" destId="{DB5B8D1A-DFFA-4CBD-B065-8F5EF717B895}" srcOrd="0" destOrd="0" presId="urn:microsoft.com/office/officeart/2005/8/layout/hierarchy1"/>
    <dgm:cxn modelId="{E14FDF1B-E0DA-4591-8E5E-6CF1914AFF63}" type="presParOf" srcId="{B539B165-B137-42C4-A7E1-2AE6EDDA2533}" destId="{DCD8CAEB-5905-4055-82FD-B9075530A68D}" srcOrd="1" destOrd="0" presId="urn:microsoft.com/office/officeart/2005/8/layout/hierarchy1"/>
    <dgm:cxn modelId="{0BF0B835-CDD7-466B-BBEE-D9E1CD6DD3C5}" type="presParOf" srcId="{DCD8CAEB-5905-4055-82FD-B9075530A68D}" destId="{C015833C-C828-412C-B050-14EADD5A612D}" srcOrd="0" destOrd="0" presId="urn:microsoft.com/office/officeart/2005/8/layout/hierarchy1"/>
    <dgm:cxn modelId="{347F7184-E2D3-4998-B02B-2F4859B15568}" type="presParOf" srcId="{C015833C-C828-412C-B050-14EADD5A612D}" destId="{F82D6C41-2F7D-4DB7-8449-0CB9E703A61B}" srcOrd="0" destOrd="0" presId="urn:microsoft.com/office/officeart/2005/8/layout/hierarchy1"/>
    <dgm:cxn modelId="{763C1FB9-9BDD-4904-A5F3-0CF8C8B8C02E}" type="presParOf" srcId="{C015833C-C828-412C-B050-14EADD5A612D}" destId="{B13BD073-F751-4B4F-8D66-198AF6F8A5CE}" srcOrd="1" destOrd="0" presId="urn:microsoft.com/office/officeart/2005/8/layout/hierarchy1"/>
    <dgm:cxn modelId="{8A3BF5A1-9FBE-4A5B-91DE-1F1E490A203B}" type="presParOf" srcId="{DCD8CAEB-5905-4055-82FD-B9075530A68D}" destId="{979D76A6-66B7-4ACA-9528-2A1C6B2D08DD}" srcOrd="1" destOrd="0" presId="urn:microsoft.com/office/officeart/2005/8/layout/hierarchy1"/>
    <dgm:cxn modelId="{E8FCD0B6-605B-4ECF-9688-5E210D515ABA}" type="presParOf" srcId="{B539B165-B137-42C4-A7E1-2AE6EDDA2533}" destId="{4B19A332-3F28-4C0A-8CF3-572FE4146C1E}" srcOrd="2" destOrd="0" presId="urn:microsoft.com/office/officeart/2005/8/layout/hierarchy1"/>
    <dgm:cxn modelId="{EBD747EB-093F-4BE7-94D3-A628CFFB4A16}" type="presParOf" srcId="{B539B165-B137-42C4-A7E1-2AE6EDDA2533}" destId="{147B559D-770B-422D-BC50-1430D76B0145}" srcOrd="3" destOrd="0" presId="urn:microsoft.com/office/officeart/2005/8/layout/hierarchy1"/>
    <dgm:cxn modelId="{786CE8DF-1D20-4F29-A4E8-3F20B04E1B71}" type="presParOf" srcId="{147B559D-770B-422D-BC50-1430D76B0145}" destId="{19DE32E1-BE1C-45A9-953D-C469EDE29D8F}" srcOrd="0" destOrd="0" presId="urn:microsoft.com/office/officeart/2005/8/layout/hierarchy1"/>
    <dgm:cxn modelId="{0F5FCA9E-75BE-459F-B9E3-5028E2F07535}" type="presParOf" srcId="{19DE32E1-BE1C-45A9-953D-C469EDE29D8F}" destId="{D5C6BF4E-C499-44B4-B38D-296BAF18AD26}" srcOrd="0" destOrd="0" presId="urn:microsoft.com/office/officeart/2005/8/layout/hierarchy1"/>
    <dgm:cxn modelId="{82203827-B2F6-42A0-AE26-969615F5BEED}" type="presParOf" srcId="{19DE32E1-BE1C-45A9-953D-C469EDE29D8F}" destId="{F1D81508-BC4F-4023-87AE-C68694FB8E35}" srcOrd="1" destOrd="0" presId="urn:microsoft.com/office/officeart/2005/8/layout/hierarchy1"/>
    <dgm:cxn modelId="{655F4370-5A8D-438F-9C74-1991BE87E1BB}" type="presParOf" srcId="{147B559D-770B-422D-BC50-1430D76B0145}" destId="{29A4DFCD-6F30-4624-9FDD-30B0713BA0B2}" srcOrd="1" destOrd="0" presId="urn:microsoft.com/office/officeart/2005/8/layout/hierarchy1"/>
    <dgm:cxn modelId="{C3960C41-F9A7-4E58-92C7-1F73C5FC4AF6}" type="presParOf" srcId="{29A4DFCD-6F30-4624-9FDD-30B0713BA0B2}" destId="{5233F626-3C03-415C-BE43-3331851E91E3}" srcOrd="0" destOrd="0" presId="urn:microsoft.com/office/officeart/2005/8/layout/hierarchy1"/>
    <dgm:cxn modelId="{248F3290-1BE5-4B6C-991D-F3195B5BF2F3}" type="presParOf" srcId="{29A4DFCD-6F30-4624-9FDD-30B0713BA0B2}" destId="{2B86FFBC-6DC8-4B8F-AE19-195E309F6920}" srcOrd="1" destOrd="0" presId="urn:microsoft.com/office/officeart/2005/8/layout/hierarchy1"/>
    <dgm:cxn modelId="{6F794899-15B9-4504-B46E-32F65D26B64E}" type="presParOf" srcId="{2B86FFBC-6DC8-4B8F-AE19-195E309F6920}" destId="{D9115D9B-902D-4988-88B4-8C3C15061ECE}" srcOrd="0" destOrd="0" presId="urn:microsoft.com/office/officeart/2005/8/layout/hierarchy1"/>
    <dgm:cxn modelId="{D2901A86-09A8-45D9-AFB7-26939500EC37}" type="presParOf" srcId="{D9115D9B-902D-4988-88B4-8C3C15061ECE}" destId="{A5CEE20D-70E7-475E-860F-2F841C19BF09}" srcOrd="0" destOrd="0" presId="urn:microsoft.com/office/officeart/2005/8/layout/hierarchy1"/>
    <dgm:cxn modelId="{EEFF9298-AB8E-4842-B3FB-BE02CDC42BEB}" type="presParOf" srcId="{D9115D9B-902D-4988-88B4-8C3C15061ECE}" destId="{85B11BA1-452F-4742-B7E6-4C43FF967972}" srcOrd="1" destOrd="0" presId="urn:microsoft.com/office/officeart/2005/8/layout/hierarchy1"/>
    <dgm:cxn modelId="{A6004F58-74AC-4DA8-B71C-A0AC158C8F24}" type="presParOf" srcId="{2B86FFBC-6DC8-4B8F-AE19-195E309F6920}" destId="{049CE3D9-FD3F-4E29-896E-38608D3FD836}" srcOrd="1" destOrd="0" presId="urn:microsoft.com/office/officeart/2005/8/layout/hierarchy1"/>
    <dgm:cxn modelId="{0B4975C8-E39D-484F-BA05-3F02DF93EC66}" type="presParOf" srcId="{29A4DFCD-6F30-4624-9FDD-30B0713BA0B2}" destId="{E3239074-7930-42CB-BA6A-18CFA23D9C7B}" srcOrd="2" destOrd="0" presId="urn:microsoft.com/office/officeart/2005/8/layout/hierarchy1"/>
    <dgm:cxn modelId="{515D308B-C548-440C-A4E1-2EA0A0A2A637}" type="presParOf" srcId="{29A4DFCD-6F30-4624-9FDD-30B0713BA0B2}" destId="{5D9452C8-F658-474E-BBF2-E3EFDC70FFDD}" srcOrd="3" destOrd="0" presId="urn:microsoft.com/office/officeart/2005/8/layout/hierarchy1"/>
    <dgm:cxn modelId="{BBCF1BFF-838C-4A5C-AE4E-CE11950D3936}" type="presParOf" srcId="{5D9452C8-F658-474E-BBF2-E3EFDC70FFDD}" destId="{272E09AB-2285-46D0-9775-6A506922D5EE}" srcOrd="0" destOrd="0" presId="urn:microsoft.com/office/officeart/2005/8/layout/hierarchy1"/>
    <dgm:cxn modelId="{98BF3A78-6453-4A7F-8C16-1EC5BD08530B}" type="presParOf" srcId="{272E09AB-2285-46D0-9775-6A506922D5EE}" destId="{128D546E-695E-43F6-B43F-601CB50A4E1D}" srcOrd="0" destOrd="0" presId="urn:microsoft.com/office/officeart/2005/8/layout/hierarchy1"/>
    <dgm:cxn modelId="{07850215-B7C1-4E06-BB9E-5F2048EAB718}" type="presParOf" srcId="{272E09AB-2285-46D0-9775-6A506922D5EE}" destId="{B6C0B9E0-D452-43BD-BD8E-E9E7D00D8F32}" srcOrd="1" destOrd="0" presId="urn:microsoft.com/office/officeart/2005/8/layout/hierarchy1"/>
    <dgm:cxn modelId="{F32F54E0-FED3-481C-AA84-439D782A4944}" type="presParOf" srcId="{5D9452C8-F658-474E-BBF2-E3EFDC70FFDD}" destId="{5FBAACDF-9A0B-4D25-AE19-230848B87D7D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3239074-7930-42CB-BA6A-18CFA23D9C7B}">
      <dsp:nvSpPr>
        <dsp:cNvPr id="0" name=""/>
        <dsp:cNvSpPr/>
      </dsp:nvSpPr>
      <dsp:spPr>
        <a:xfrm>
          <a:off x="5128375" y="4414839"/>
          <a:ext cx="1319730" cy="17520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19397"/>
              </a:lnTo>
              <a:lnTo>
                <a:pt x="1319730" y="119397"/>
              </a:lnTo>
              <a:lnTo>
                <a:pt x="1319730" y="175205"/>
              </a:lnTo>
            </a:path>
          </a:pathLst>
        </a:custGeom>
        <a:noFill/>
        <a:ln w="1587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233F626-3C03-415C-BE43-3331851E91E3}">
      <dsp:nvSpPr>
        <dsp:cNvPr id="0" name=""/>
        <dsp:cNvSpPr/>
      </dsp:nvSpPr>
      <dsp:spPr>
        <a:xfrm>
          <a:off x="3808644" y="4414839"/>
          <a:ext cx="1319730" cy="175205"/>
        </a:xfrm>
        <a:custGeom>
          <a:avLst/>
          <a:gdLst/>
          <a:ahLst/>
          <a:cxnLst/>
          <a:rect l="0" t="0" r="0" b="0"/>
          <a:pathLst>
            <a:path>
              <a:moveTo>
                <a:pt x="1319730" y="0"/>
              </a:moveTo>
              <a:lnTo>
                <a:pt x="1319730" y="119397"/>
              </a:lnTo>
              <a:lnTo>
                <a:pt x="0" y="119397"/>
              </a:lnTo>
              <a:lnTo>
                <a:pt x="0" y="175205"/>
              </a:lnTo>
            </a:path>
          </a:pathLst>
        </a:custGeom>
        <a:noFill/>
        <a:ln w="1587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B19A332-3F28-4C0A-8CF3-572FE4146C1E}">
      <dsp:nvSpPr>
        <dsp:cNvPr id="0" name=""/>
        <dsp:cNvSpPr/>
      </dsp:nvSpPr>
      <dsp:spPr>
        <a:xfrm>
          <a:off x="3808644" y="3267496"/>
          <a:ext cx="1319730" cy="17520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19397"/>
              </a:lnTo>
              <a:lnTo>
                <a:pt x="1319730" y="119397"/>
              </a:lnTo>
              <a:lnTo>
                <a:pt x="1319730" y="175205"/>
              </a:lnTo>
            </a:path>
          </a:pathLst>
        </a:custGeom>
        <a:noFill/>
        <a:ln w="1587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B5B8D1A-DFFA-4CBD-B065-8F5EF717B895}">
      <dsp:nvSpPr>
        <dsp:cNvPr id="0" name=""/>
        <dsp:cNvSpPr/>
      </dsp:nvSpPr>
      <dsp:spPr>
        <a:xfrm>
          <a:off x="2488913" y="3267496"/>
          <a:ext cx="1319730" cy="175205"/>
        </a:xfrm>
        <a:custGeom>
          <a:avLst/>
          <a:gdLst/>
          <a:ahLst/>
          <a:cxnLst/>
          <a:rect l="0" t="0" r="0" b="0"/>
          <a:pathLst>
            <a:path>
              <a:moveTo>
                <a:pt x="1319730" y="0"/>
              </a:moveTo>
              <a:lnTo>
                <a:pt x="1319730" y="119397"/>
              </a:lnTo>
              <a:lnTo>
                <a:pt x="0" y="119397"/>
              </a:lnTo>
              <a:lnTo>
                <a:pt x="0" y="175205"/>
              </a:lnTo>
            </a:path>
          </a:pathLst>
        </a:custGeom>
        <a:noFill/>
        <a:ln w="1587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517090C-9D08-4D16-B342-F59CACB2DE55}">
      <dsp:nvSpPr>
        <dsp:cNvPr id="0" name=""/>
        <dsp:cNvSpPr/>
      </dsp:nvSpPr>
      <dsp:spPr>
        <a:xfrm>
          <a:off x="3762924" y="2120153"/>
          <a:ext cx="91440" cy="175205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75205"/>
              </a:lnTo>
            </a:path>
          </a:pathLst>
        </a:custGeom>
        <a:noFill/>
        <a:ln w="1587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B3E00F5-F67E-4178-BAC1-1751BBD5AE46}">
      <dsp:nvSpPr>
        <dsp:cNvPr id="0" name=""/>
        <dsp:cNvSpPr/>
      </dsp:nvSpPr>
      <dsp:spPr>
        <a:xfrm>
          <a:off x="3762924" y="972809"/>
          <a:ext cx="91440" cy="175205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75205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28CD332-C066-457F-9EDB-C8E0871CF180}">
      <dsp:nvSpPr>
        <dsp:cNvPr id="0" name=""/>
        <dsp:cNvSpPr/>
      </dsp:nvSpPr>
      <dsp:spPr>
        <a:xfrm>
          <a:off x="2555850" y="672"/>
          <a:ext cx="2505589" cy="97213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50600" prstMaterial="plastic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08098DF1-5E39-45E0-92C5-48A8387832C3}">
      <dsp:nvSpPr>
        <dsp:cNvPr id="0" name=""/>
        <dsp:cNvSpPr/>
      </dsp:nvSpPr>
      <dsp:spPr>
        <a:xfrm>
          <a:off x="2622786" y="64261"/>
          <a:ext cx="2505589" cy="97213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57200" extrusionH="600" contourW="3000">
          <a:bevelT w="48600" h="18600" prst="relaxedInset"/>
          <a:bevelB w="48600" h="8600" prst="relaxedInset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Sensory Memory</a:t>
          </a:r>
        </a:p>
      </dsp:txBody>
      <dsp:txXfrm>
        <a:off x="2651259" y="92734"/>
        <a:ext cx="2448643" cy="915191"/>
      </dsp:txXfrm>
    </dsp:sp>
    <dsp:sp modelId="{8202B9F7-C035-4843-BBFE-4DE5EE51EF53}">
      <dsp:nvSpPr>
        <dsp:cNvPr id="0" name=""/>
        <dsp:cNvSpPr/>
      </dsp:nvSpPr>
      <dsp:spPr>
        <a:xfrm>
          <a:off x="2555850" y="1148015"/>
          <a:ext cx="2505589" cy="97213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50600" prstMaterial="plastic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65741866-818D-47D3-BC17-38151B558F0F}">
      <dsp:nvSpPr>
        <dsp:cNvPr id="0" name=""/>
        <dsp:cNvSpPr/>
      </dsp:nvSpPr>
      <dsp:spPr>
        <a:xfrm>
          <a:off x="2622786" y="1211604"/>
          <a:ext cx="2505589" cy="97213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57200" extrusionH="600" contourW="3000">
          <a:bevelT w="48600" h="18600" prst="relaxedInset"/>
          <a:bevelB w="48600" h="8600" prst="relaxedInset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Short-Term Memory</a:t>
          </a:r>
        </a:p>
      </dsp:txBody>
      <dsp:txXfrm>
        <a:off x="2651259" y="1240077"/>
        <a:ext cx="2448643" cy="915191"/>
      </dsp:txXfrm>
    </dsp:sp>
    <dsp:sp modelId="{4D52A37F-994A-46DA-A585-7F900A09E85E}">
      <dsp:nvSpPr>
        <dsp:cNvPr id="0" name=""/>
        <dsp:cNvSpPr/>
      </dsp:nvSpPr>
      <dsp:spPr>
        <a:xfrm>
          <a:off x="2555850" y="2295358"/>
          <a:ext cx="2505589" cy="97213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50600" prstMaterial="plastic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C530CB2E-D987-4D77-A4B2-65763758B0D3}">
      <dsp:nvSpPr>
        <dsp:cNvPr id="0" name=""/>
        <dsp:cNvSpPr/>
      </dsp:nvSpPr>
      <dsp:spPr>
        <a:xfrm>
          <a:off x="2622786" y="2358947"/>
          <a:ext cx="2505589" cy="97213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57200" extrusionH="600" contourW="3000">
          <a:bevelT w="48600" h="18600" prst="relaxedInset"/>
          <a:bevelB w="48600" h="8600" prst="relaxedInset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Long-Term Memory</a:t>
          </a:r>
        </a:p>
      </dsp:txBody>
      <dsp:txXfrm>
        <a:off x="2651259" y="2387420"/>
        <a:ext cx="2448643" cy="915191"/>
      </dsp:txXfrm>
    </dsp:sp>
    <dsp:sp modelId="{F82D6C41-2F7D-4DB7-8449-0CB9E703A61B}">
      <dsp:nvSpPr>
        <dsp:cNvPr id="0" name=""/>
        <dsp:cNvSpPr/>
      </dsp:nvSpPr>
      <dsp:spPr>
        <a:xfrm>
          <a:off x="1236119" y="3442701"/>
          <a:ext cx="2505589" cy="97213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50600" prstMaterial="plastic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B13BD073-F751-4B4F-8D66-198AF6F8A5CE}">
      <dsp:nvSpPr>
        <dsp:cNvPr id="0" name=""/>
        <dsp:cNvSpPr/>
      </dsp:nvSpPr>
      <dsp:spPr>
        <a:xfrm>
          <a:off x="1303055" y="3506290"/>
          <a:ext cx="2505589" cy="97213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57200" extrusionH="600" contourW="3000">
          <a:bevelT w="48600" h="18600" prst="relaxedInset"/>
          <a:bevelB w="48600" h="8600" prst="relaxedInset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Procedural/Non-Declarative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Implicit Memories</a:t>
          </a:r>
        </a:p>
      </dsp:txBody>
      <dsp:txXfrm>
        <a:off x="1331528" y="3534763"/>
        <a:ext cx="2448643" cy="915191"/>
      </dsp:txXfrm>
    </dsp:sp>
    <dsp:sp modelId="{D5C6BF4E-C499-44B4-B38D-296BAF18AD26}">
      <dsp:nvSpPr>
        <dsp:cNvPr id="0" name=""/>
        <dsp:cNvSpPr/>
      </dsp:nvSpPr>
      <dsp:spPr>
        <a:xfrm>
          <a:off x="3875581" y="3442701"/>
          <a:ext cx="2505589" cy="97213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50600" prstMaterial="plastic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F1D81508-BC4F-4023-87AE-C68694FB8E35}">
      <dsp:nvSpPr>
        <dsp:cNvPr id="0" name=""/>
        <dsp:cNvSpPr/>
      </dsp:nvSpPr>
      <dsp:spPr>
        <a:xfrm>
          <a:off x="3942517" y="3506290"/>
          <a:ext cx="2505589" cy="97213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57200" extrusionH="600" contourW="3000">
          <a:bevelT w="48600" h="18600" prst="relaxedInset"/>
          <a:bevelB w="48600" h="8600" prst="relaxedInset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Declarative Memory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Explicit Memories</a:t>
          </a:r>
        </a:p>
      </dsp:txBody>
      <dsp:txXfrm>
        <a:off x="3970990" y="3534763"/>
        <a:ext cx="2448643" cy="915191"/>
      </dsp:txXfrm>
    </dsp:sp>
    <dsp:sp modelId="{A5CEE20D-70E7-475E-860F-2F841C19BF09}">
      <dsp:nvSpPr>
        <dsp:cNvPr id="0" name=""/>
        <dsp:cNvSpPr/>
      </dsp:nvSpPr>
      <dsp:spPr>
        <a:xfrm>
          <a:off x="2555850" y="4590044"/>
          <a:ext cx="2505589" cy="97213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50600" prstMaterial="plastic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85B11BA1-452F-4742-B7E6-4C43FF967972}">
      <dsp:nvSpPr>
        <dsp:cNvPr id="0" name=""/>
        <dsp:cNvSpPr/>
      </dsp:nvSpPr>
      <dsp:spPr>
        <a:xfrm>
          <a:off x="2622786" y="4653634"/>
          <a:ext cx="2505589" cy="97213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57200" extrusionH="600" contourW="3000">
          <a:bevelT w="48600" h="18600" prst="relaxedInset"/>
          <a:bevelB w="48600" h="8600" prst="relaxedInset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Semantic Memory</a:t>
          </a:r>
        </a:p>
      </dsp:txBody>
      <dsp:txXfrm>
        <a:off x="2651259" y="4682107"/>
        <a:ext cx="2448643" cy="915191"/>
      </dsp:txXfrm>
    </dsp:sp>
    <dsp:sp modelId="{128D546E-695E-43F6-B43F-601CB50A4E1D}">
      <dsp:nvSpPr>
        <dsp:cNvPr id="0" name=""/>
        <dsp:cNvSpPr/>
      </dsp:nvSpPr>
      <dsp:spPr>
        <a:xfrm>
          <a:off x="5195312" y="4590044"/>
          <a:ext cx="2505589" cy="97213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50600" prstMaterial="plastic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B6C0B9E0-D452-43BD-BD8E-E9E7D00D8F32}">
      <dsp:nvSpPr>
        <dsp:cNvPr id="0" name=""/>
        <dsp:cNvSpPr/>
      </dsp:nvSpPr>
      <dsp:spPr>
        <a:xfrm>
          <a:off x="5262248" y="4653634"/>
          <a:ext cx="2505589" cy="97213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57200" extrusionH="600" contourW="3000">
          <a:bevelT w="48600" h="18600" prst="relaxedInset"/>
          <a:bevelB w="48600" h="8600" prst="relaxedInset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Episodic Memory</a:t>
          </a:r>
        </a:p>
      </dsp:txBody>
      <dsp:txXfrm>
        <a:off x="5290721" y="4682107"/>
        <a:ext cx="2448643" cy="91519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7">
  <dgm:title val=""/>
  <dgm:desc val=""/>
  <dgm:catLst>
    <dgm:cat type="3D" pri="11700"/>
  </dgm:catLst>
  <dgm:scene3d>
    <a:camera prst="perspectiveLeft" zoom="91000"/>
    <a:lightRig rig="threePt" dir="t">
      <a:rot lat="0" lon="0" rev="20640000"/>
    </a:lightRig>
  </dgm:scene3d>
  <dgm:styleLbl name="node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threePt" dir="t"/>
    </dgm:scene3d>
    <dgm:sp3d extrusionH="50600" prstMaterial="clear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 z="572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2118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 z="106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 z="-2118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0000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50600">
      <a:bevelT w="101600" h="80600"/>
      <a:bevelB w="80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50600">
      <a:bevelT w="101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61800" extrusionH="10600" contourW="3000">
      <a:bevelT w="48600" h="8600" prst="softRound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61800" extrusionH="10600" contourW="3000">
      <a:bevelT w="48600" h="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618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50600">
      <a:bevelT w="80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200" extrusionH="600" contourW="3000" prstMaterial="plastic">
      <a:bevelT w="80600" h="18600" prst="relaxedInset"/>
      <a:bevelB w="80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03C4152-7028-473C-B1F8-7D480B3522F5}" type="datetimeFigureOut">
              <a:rPr lang="en-US" smtClean="0"/>
              <a:t>4/29/20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5DB0D2E-95EF-484F-A5D4-93D835956D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060226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2BEF579-C630-4117-A46C-6A18D771F807}" type="datetimeFigureOut">
              <a:rPr lang="en-US" smtClean="0"/>
              <a:t>4/29/20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65FDFD0-4917-423A-A2C9-1BC7CA9E2D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35086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FFEFD1-B4D0-4F11-B431-9953F42BB063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361243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FFEFD1-B4D0-4F11-B431-9953F42BB063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568254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Order of animation</a:t>
            </a:r>
          </a:p>
          <a:p>
            <a:pPr marL="228600" indent="-228600">
              <a:buAutoNum type="arabicPeriod"/>
            </a:pPr>
            <a:r>
              <a:rPr lang="en-US" dirty="0"/>
              <a:t>Senses</a:t>
            </a:r>
            <a:r>
              <a:rPr lang="en-US" baseline="0" dirty="0"/>
              <a:t> (small boxes)</a:t>
            </a:r>
          </a:p>
          <a:p>
            <a:pPr marL="228600" indent="-228600">
              <a:buAutoNum type="arabicPeriod"/>
            </a:pPr>
            <a:r>
              <a:rPr lang="en-US" baseline="0" dirty="0"/>
              <a:t>Sensory Memory</a:t>
            </a:r>
          </a:p>
          <a:p>
            <a:pPr marL="228600" indent="-228600">
              <a:buAutoNum type="arabicPeriod"/>
            </a:pPr>
            <a:r>
              <a:rPr lang="en-US" baseline="0" dirty="0"/>
              <a:t>Selective attention – early set, to late set and back to early set</a:t>
            </a:r>
          </a:p>
          <a:p>
            <a:pPr marL="228600" indent="-228600">
              <a:buAutoNum type="arabicPeriod"/>
            </a:pPr>
            <a:r>
              <a:rPr lang="en-US" baseline="0" dirty="0"/>
              <a:t>Forgetting</a:t>
            </a:r>
          </a:p>
          <a:p>
            <a:pPr marL="228600" indent="-228600">
              <a:buAutoNum type="arabicPeriod"/>
            </a:pPr>
            <a:r>
              <a:rPr lang="en-US" baseline="0" dirty="0"/>
              <a:t>Short-Term Memory</a:t>
            </a:r>
          </a:p>
          <a:p>
            <a:pPr marL="228600" indent="-228600">
              <a:buAutoNum type="arabicPeriod"/>
            </a:pPr>
            <a:r>
              <a:rPr lang="en-US" baseline="0" dirty="0"/>
              <a:t>Forgetting (Flashing)</a:t>
            </a:r>
          </a:p>
          <a:p>
            <a:pPr marL="228600" indent="-228600">
              <a:buAutoNum type="arabicPeriod"/>
            </a:pPr>
            <a:r>
              <a:rPr lang="en-US" baseline="0" dirty="0"/>
              <a:t>Rehearsal/Elaboration</a:t>
            </a:r>
          </a:p>
          <a:p>
            <a:pPr marL="228600" indent="-228600">
              <a:buAutoNum type="arabicPeriod"/>
            </a:pPr>
            <a:r>
              <a:rPr lang="en-US" baseline="0" dirty="0"/>
              <a:t>Long-Term Memory</a:t>
            </a:r>
          </a:p>
          <a:p>
            <a:pPr marL="228600" indent="-228600">
              <a:buAutoNum type="arabicPeriod"/>
            </a:pPr>
            <a:r>
              <a:rPr lang="en-US" baseline="0" dirty="0"/>
              <a:t>Working Memory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715B93-08E9-4ABF-A73D-9D9DE68F847B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72791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2090057"/>
            <a:ext cx="8689976" cy="1719941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89976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4/29/20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68607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4289374"/>
            <a:ext cx="10364432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84744" y="698261"/>
            <a:ext cx="9822532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5108728"/>
            <a:ext cx="10364452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4/29/20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03132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599"/>
            <a:ext cx="10364452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204821"/>
            <a:ext cx="10364452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4/29/20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191841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4372796"/>
            <a:ext cx="10364452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4/29/20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001488" y="75416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557558" y="29935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39979935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2138721"/>
            <a:ext cx="10364452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662335"/>
            <a:ext cx="10364452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4/29/20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028125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10364452" cy="160509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74" y="2367093"/>
            <a:ext cx="329897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74" y="2943355"/>
            <a:ext cx="329897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52389" y="2367093"/>
            <a:ext cx="329152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348" y="2943355"/>
            <a:ext cx="3303351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367093"/>
            <a:ext cx="33049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3298" y="2943355"/>
            <a:ext cx="3304928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4/29/20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064695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74" y="610772"/>
            <a:ext cx="10364452" cy="160392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74" y="4204820"/>
            <a:ext cx="3296409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13774" y="2367093"/>
            <a:ext cx="3296409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74" y="4781082"/>
            <a:ext cx="3296409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59" y="4204820"/>
            <a:ext cx="33018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41348" y="2367093"/>
            <a:ext cx="3303352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81080"/>
            <a:ext cx="3303352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4204820"/>
            <a:ext cx="330068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973298" y="2367093"/>
            <a:ext cx="3304928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173" y="4781078"/>
            <a:ext cx="3305053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4/29/20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893151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2367093"/>
            <a:ext cx="10364452" cy="3424107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1B1582-174B-44D7-9276-873D80B99736}" type="datetimeFigureOut">
              <a:rPr lang="en-US" smtClean="0"/>
              <a:t>4/29/20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0EB8E2-BEDD-44B4-A1FC-197FAF28A9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671382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601"/>
            <a:ext cx="2553326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609601"/>
            <a:ext cx="7658724" cy="5181599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1B1582-174B-44D7-9276-873D80B99736}" type="datetimeFigureOut">
              <a:rPr lang="en-US" smtClean="0"/>
              <a:t>4/29/20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0EB8E2-BEDD-44B4-A1FC-197FAF28A9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713844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27" name="Content Placeholder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BC81BA-B99F-4E2A-A1AA-AB5009BA4CA9}" type="datetimeFigureOut">
              <a:rPr lang="en-US" smtClean="0"/>
              <a:pPr/>
              <a:t>4/29/20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>
          <a:xfrm>
            <a:off x="4775200" y="76201"/>
            <a:ext cx="3860800" cy="288925"/>
          </a:xfrm>
        </p:spPr>
        <p:txBody>
          <a:bodyPr/>
          <a:lstStyle/>
          <a:p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>
          <a:xfrm>
            <a:off x="10972800" y="6473952"/>
            <a:ext cx="1011936" cy="246888"/>
          </a:xfrm>
        </p:spPr>
        <p:txBody>
          <a:bodyPr/>
          <a:lstStyle/>
          <a:p>
            <a:fld id="{49F70F30-39DC-4849-8258-5960548401A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804802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9"/>
          <p:cNvSpPr>
            <a:spLocks noGrp="1"/>
          </p:cNvSpPr>
          <p:nvPr>
            <p:ph type="title"/>
          </p:nvPr>
        </p:nvSpPr>
        <p:spPr>
          <a:xfrm>
            <a:off x="402336" y="457200"/>
            <a:ext cx="11582400" cy="841248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406400" y="1600200"/>
            <a:ext cx="5588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>
          <a:xfrm>
            <a:off x="6197600" y="1600200"/>
            <a:ext cx="57912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BC81BA-B99F-4E2A-A1AA-AB5009BA4CA9}" type="datetimeFigureOut">
              <a:rPr lang="en-US" smtClean="0"/>
              <a:pPr/>
              <a:t>4/29/20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F70F30-39DC-4849-8258-5960548401A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2643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1567544"/>
            <a:ext cx="10363826" cy="4223656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4/29/20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767968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>
  <p:cSld name="1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45923" y="446088"/>
            <a:ext cx="3547533" cy="1185861"/>
          </a:xfrm>
        </p:spPr>
        <p:txBody>
          <a:bodyPr anchor="b"/>
          <a:lstStyle>
            <a:lvl1pPr algn="l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36873" y="446088"/>
            <a:ext cx="5706492" cy="5414963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345923" y="1631950"/>
            <a:ext cx="3547533" cy="4229099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148768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2220686"/>
            <a:ext cx="10351752" cy="1344696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4" y="3657457"/>
            <a:ext cx="10351752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4/29/20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03274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753083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1463676"/>
            <a:ext cx="5106026" cy="432752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6172200" y="1463676"/>
            <a:ext cx="5105400" cy="4327523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4/29/20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80997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8"/>
            <a:ext cx="10364451" cy="68570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4" y="1396294"/>
            <a:ext cx="5106027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 u="sng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913774" y="2076288"/>
            <a:ext cx="5106027" cy="3714911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396294"/>
            <a:ext cx="5105401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 u="sng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6172200" y="2076288"/>
            <a:ext cx="5105401" cy="3714911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4/29/20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85645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4/29/20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64861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4/29/20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81256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09600"/>
            <a:ext cx="3935688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78062" y="609600"/>
            <a:ext cx="6200163" cy="518159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2632852"/>
            <a:ext cx="3935689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4/29/20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52949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5934969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3" y="609601"/>
            <a:ext cx="3255358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632852"/>
            <a:ext cx="5934949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4/29/20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2468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2">
            <a:alphaModFix amt="8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76124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5" y="1510393"/>
            <a:ext cx="10364452" cy="42808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EE1B1582-174B-44D7-9276-873D80B99736}" type="datetimeFigureOut">
              <a:rPr lang="en-US" smtClean="0"/>
              <a:t>4/29/20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740EB8E2-BEDD-44B4-A1FC-197FAF28A9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69071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  <p:sldLayoutId id="2147483708" r:id="rId12"/>
    <p:sldLayoutId id="2147483709" r:id="rId13"/>
    <p:sldLayoutId id="2147483710" r:id="rId14"/>
    <p:sldLayoutId id="2147483711" r:id="rId15"/>
    <p:sldLayoutId id="2147483712" r:id="rId16"/>
    <p:sldLayoutId id="2147483713" r:id="rId17"/>
    <p:sldLayoutId id="2147483714" r:id="rId18"/>
    <p:sldLayoutId id="2147483715" r:id="rId19"/>
    <p:sldLayoutId id="2147483716" r:id="rId20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4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20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gif"/><Relationship Id="rId2" Type="http://schemas.openxmlformats.org/officeDocument/2006/relationships/image" Target="../media/image19.gif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22.gif"/><Relationship Id="rId4" Type="http://schemas.openxmlformats.org/officeDocument/2006/relationships/image" Target="../media/image21.gif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gif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24.gif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8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0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gif"/><Relationship Id="rId2" Type="http://schemas.openxmlformats.org/officeDocument/2006/relationships/image" Target="../media/image27.gif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9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2.gi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3.xml"/><Relationship Id="rId4" Type="http://schemas.microsoft.com/office/2007/relationships/hdphoto" Target="../media/hdphoto3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Learning and Cognition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AP Test Review</a:t>
            </a:r>
          </a:p>
        </p:txBody>
      </p:sp>
    </p:spTree>
    <p:extLst>
      <p:ext uri="{BB962C8B-B14F-4D97-AF65-F5344CB8AC3E}">
        <p14:creationId xmlns:p14="http://schemas.microsoft.com/office/powerpoint/2010/main" val="403533524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Learning based on Consequences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Edward Thorndike – Instrumental Learning</a:t>
            </a:r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/>
              <a:t>Law of Effect -  The probability of a response is altered by the effect it has</a:t>
            </a:r>
          </a:p>
          <a:p>
            <a:pPr lvl="1"/>
            <a:r>
              <a:rPr lang="en-US" dirty="0"/>
              <a:t>Learning is strengthened when it is followed by a favorable response</a:t>
            </a:r>
          </a:p>
          <a:p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/>
              <a:t>Types of Consequences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r>
              <a:rPr lang="en-US" dirty="0"/>
              <a:t>Reinforcements – I</a:t>
            </a:r>
            <a:r>
              <a:rPr lang="en-US" u="sng" dirty="0"/>
              <a:t>ncreases the likely hood of a response</a:t>
            </a:r>
          </a:p>
          <a:p>
            <a:r>
              <a:rPr lang="en-US" dirty="0"/>
              <a:t>Punishments – </a:t>
            </a:r>
            <a:r>
              <a:rPr lang="en-US" u="sng" dirty="0"/>
              <a:t>Decreases the likely hood of a response</a:t>
            </a:r>
            <a:endParaRPr lang="en-US" dirty="0"/>
          </a:p>
        </p:txBody>
      </p:sp>
      <p:pic>
        <p:nvPicPr>
          <p:cNvPr id="13" name="Content Placeholder 6" descr="cat_caught_mouse_hg_clr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530178" y="4266660"/>
            <a:ext cx="2362200" cy="236220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34665" y="4266660"/>
            <a:ext cx="4042719" cy="24497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017012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Operant Conditioning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Acquiring Operant responses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>
          <a:xfrm>
            <a:off x="913774" y="2076288"/>
            <a:ext cx="5106027" cy="4415128"/>
          </a:xfrm>
        </p:spPr>
        <p:txBody>
          <a:bodyPr>
            <a:normAutofit/>
          </a:bodyPr>
          <a:lstStyle/>
          <a:p>
            <a:r>
              <a:rPr lang="en-US" dirty="0"/>
              <a:t>Response contingent reinforcement</a:t>
            </a:r>
          </a:p>
          <a:p>
            <a:pPr lvl="1"/>
            <a:r>
              <a:rPr lang="en-US" dirty="0"/>
              <a:t>Response contingencies</a:t>
            </a:r>
          </a:p>
          <a:p>
            <a:pPr lvl="1"/>
            <a:r>
              <a:rPr lang="en-US" dirty="0"/>
              <a:t>Types of Reinforcement</a:t>
            </a:r>
          </a:p>
          <a:p>
            <a:pPr lvl="2"/>
            <a:r>
              <a:rPr lang="en-US" dirty="0"/>
              <a:t>Primary</a:t>
            </a:r>
          </a:p>
          <a:p>
            <a:pPr lvl="2"/>
            <a:r>
              <a:rPr lang="en-US" dirty="0"/>
              <a:t>Secondary</a:t>
            </a:r>
          </a:p>
          <a:p>
            <a:pPr lvl="1"/>
            <a:r>
              <a:rPr lang="en-US" dirty="0"/>
              <a:t>Stimulus control</a:t>
            </a:r>
          </a:p>
          <a:p>
            <a:pPr lvl="2"/>
            <a:r>
              <a:rPr lang="en-US" dirty="0"/>
              <a:t>Discriminative stimuli</a:t>
            </a:r>
          </a:p>
          <a:p>
            <a:pPr lvl="2"/>
            <a:r>
              <a:rPr lang="en-US" dirty="0"/>
              <a:t>Stimulus generalization</a:t>
            </a:r>
          </a:p>
          <a:p>
            <a:pPr lvl="2"/>
            <a:r>
              <a:rPr lang="en-US" dirty="0"/>
              <a:t>Stimulus discrimination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/>
              <a:t>Basic Process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14"/>
          </p:nvPr>
        </p:nvSpPr>
        <p:spPr>
          <a:xfrm>
            <a:off x="6172200" y="2076289"/>
            <a:ext cx="5105401" cy="4415128"/>
          </a:xfrm>
        </p:spPr>
        <p:txBody>
          <a:bodyPr>
            <a:normAutofit lnSpcReduction="10000"/>
          </a:bodyPr>
          <a:lstStyle/>
          <a:p>
            <a:r>
              <a:rPr lang="en-US" dirty="0"/>
              <a:t>Shaping – Response Chaining</a:t>
            </a:r>
          </a:p>
          <a:p>
            <a:r>
              <a:rPr lang="en-US" dirty="0"/>
              <a:t>Extinction – Resistance to extinction</a:t>
            </a:r>
          </a:p>
          <a:p>
            <a:r>
              <a:rPr lang="en-US" dirty="0"/>
              <a:t>Schedules of Reinforcement – making a behavior resistant to extinction</a:t>
            </a:r>
          </a:p>
          <a:p>
            <a:pPr lvl="1"/>
            <a:r>
              <a:rPr lang="en-US" dirty="0"/>
              <a:t>Continuous</a:t>
            </a:r>
          </a:p>
          <a:p>
            <a:pPr lvl="1"/>
            <a:r>
              <a:rPr lang="en-US" dirty="0"/>
              <a:t>Partial schedules</a:t>
            </a:r>
          </a:p>
          <a:p>
            <a:pPr lvl="2"/>
            <a:r>
              <a:rPr lang="en-US" dirty="0"/>
              <a:t>Ratio schedules – fixed and variable</a:t>
            </a:r>
          </a:p>
          <a:p>
            <a:pPr lvl="2"/>
            <a:r>
              <a:rPr lang="en-US" dirty="0"/>
              <a:t>Interval Schedules – fixed and variable</a:t>
            </a:r>
          </a:p>
          <a:p>
            <a:pPr lvl="1"/>
            <a:r>
              <a:rPr lang="en-US" dirty="0"/>
              <a:t>Which one is the most resistant and has the best rate of response</a:t>
            </a:r>
          </a:p>
        </p:txBody>
      </p:sp>
    </p:spTree>
    <p:extLst>
      <p:ext uri="{BB962C8B-B14F-4D97-AF65-F5344CB8AC3E}">
        <p14:creationId xmlns:p14="http://schemas.microsoft.com/office/powerpoint/2010/main" val="81966517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Types of Consequences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/>
              <a:t>Reinforcement – Encourages a behavior to continue</a:t>
            </a:r>
          </a:p>
          <a:p>
            <a:pPr lvl="1"/>
            <a:r>
              <a:rPr lang="en-US" dirty="0"/>
              <a:t>Positive – The giving of something good</a:t>
            </a:r>
          </a:p>
          <a:p>
            <a:pPr lvl="1"/>
            <a:r>
              <a:rPr lang="en-US" dirty="0"/>
              <a:t>Negative – The taking away of something bad</a:t>
            </a:r>
          </a:p>
          <a:p>
            <a:r>
              <a:rPr lang="en-US" dirty="0"/>
              <a:t>Punishments – Discourages a behavior from continuing </a:t>
            </a:r>
          </a:p>
          <a:p>
            <a:pPr lvl="1"/>
            <a:r>
              <a:rPr lang="en-US" dirty="0"/>
              <a:t>Positive – The giving of something bad</a:t>
            </a:r>
          </a:p>
          <a:p>
            <a:pPr lvl="1"/>
            <a:r>
              <a:rPr lang="en-US" dirty="0"/>
              <a:t>Negative – the taking away of something good</a:t>
            </a:r>
          </a:p>
          <a:p>
            <a:r>
              <a:rPr lang="en-US" dirty="0"/>
              <a:t>Effects of punishment and reinforcement</a:t>
            </a:r>
          </a:p>
          <a:p>
            <a:pPr lvl="1"/>
            <a:r>
              <a:rPr lang="en-US" dirty="0"/>
              <a:t>Escape learning</a:t>
            </a:r>
          </a:p>
          <a:p>
            <a:pPr lvl="1"/>
            <a:r>
              <a:rPr lang="en-US" dirty="0"/>
              <a:t>Avoidance learning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74296" y="4833552"/>
            <a:ext cx="2567484" cy="2022388"/>
          </a:xfrm>
          <a:prstGeom prst="rect">
            <a:avLst/>
          </a:prstGeom>
        </p:spPr>
      </p:pic>
      <p:pic>
        <p:nvPicPr>
          <p:cNvPr id="5" name="Content Placeholder 4"/>
          <p:cNvPicPr>
            <a:picLocks noGrp="1" noChangeAspect="1"/>
          </p:cNvPicPr>
          <p:nvPr>
            <p:ph sz="quarter" idx="1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826" y="1399102"/>
            <a:ext cx="5105400" cy="3488161"/>
          </a:xfrm>
        </p:spPr>
      </p:pic>
    </p:spTree>
    <p:extLst>
      <p:ext uri="{BB962C8B-B14F-4D97-AF65-F5344CB8AC3E}">
        <p14:creationId xmlns:p14="http://schemas.microsoft.com/office/powerpoint/2010/main" val="346577583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New theories on Learning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Evolution</a:t>
            </a:r>
          </a:p>
          <a:p>
            <a:r>
              <a:rPr lang="en-US" dirty="0"/>
              <a:t>Cognitive Learning</a:t>
            </a:r>
          </a:p>
        </p:txBody>
      </p:sp>
    </p:spTree>
    <p:extLst>
      <p:ext uri="{BB962C8B-B14F-4D97-AF65-F5344CB8AC3E}">
        <p14:creationId xmlns:p14="http://schemas.microsoft.com/office/powerpoint/2010/main" val="115356286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Evolution and cognitive learning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Learning and Evolution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/>
              <a:t>Learned taste aversion</a:t>
            </a:r>
          </a:p>
          <a:p>
            <a:pPr lvl="1"/>
            <a:r>
              <a:rPr lang="en-US" dirty="0"/>
              <a:t>Survival predisposition</a:t>
            </a:r>
          </a:p>
          <a:p>
            <a:r>
              <a:rPr lang="en-US" dirty="0"/>
              <a:t>Phobias – Preparedness</a:t>
            </a:r>
          </a:p>
          <a:p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/>
              <a:t>Cognitive Learning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r>
              <a:rPr lang="en-US" dirty="0"/>
              <a:t>Latent Learning</a:t>
            </a:r>
          </a:p>
          <a:p>
            <a:r>
              <a:rPr lang="en-US" dirty="0"/>
              <a:t>Cognitive Maps</a:t>
            </a:r>
          </a:p>
          <a:p>
            <a:r>
              <a:rPr lang="en-US" dirty="0"/>
              <a:t>Discovery Learning</a:t>
            </a:r>
          </a:p>
          <a:p>
            <a:r>
              <a:rPr lang="en-US" dirty="0"/>
              <a:t>Observational Learning</a:t>
            </a:r>
          </a:p>
        </p:txBody>
      </p:sp>
      <p:pic>
        <p:nvPicPr>
          <p:cNvPr id="10" name="Content Placeholder 8" descr="rat_in_maze_hg_clr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924535" y="1396294"/>
            <a:ext cx="1879413" cy="2108759"/>
          </a:xfrm>
          <a:prstGeom prst="rect">
            <a:avLst/>
          </a:prstGeom>
        </p:spPr>
      </p:pic>
      <p:pic>
        <p:nvPicPr>
          <p:cNvPr id="11" name="Picture 10" descr="punch_doll_lg_clr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41566" y="3903230"/>
            <a:ext cx="1906950" cy="2567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4" descr="spider_pinch_hg_clr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7427" y="3418703"/>
            <a:ext cx="2537716" cy="25377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6" descr="snake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107748" y="4079136"/>
            <a:ext cx="2438400" cy="2216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22061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Cognition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Memory</a:t>
            </a:r>
            <a:endParaRPr lang="en-US" dirty="0"/>
          </a:p>
        </p:txBody>
      </p:sp>
      <p:pic>
        <p:nvPicPr>
          <p:cNvPr id="9" name="Picture 8" descr="elephant_man_forgetting_something_hg_clr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06945" y="131805"/>
            <a:ext cx="3276600" cy="61000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7721430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Memory and Encoding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What is Memory?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913774" y="2076288"/>
            <a:ext cx="5106027" cy="4439842"/>
          </a:xfrm>
        </p:spPr>
        <p:txBody>
          <a:bodyPr/>
          <a:lstStyle/>
          <a:p>
            <a:r>
              <a:rPr lang="en-US" dirty="0"/>
              <a:t>Active system that receives, organizes and stores</a:t>
            </a:r>
          </a:p>
          <a:p>
            <a:pPr lvl="1"/>
            <a:r>
              <a:rPr lang="en-US" dirty="0"/>
              <a:t>Encoding </a:t>
            </a:r>
          </a:p>
          <a:p>
            <a:pPr lvl="1"/>
            <a:r>
              <a:rPr lang="en-US" dirty="0"/>
              <a:t>Storage </a:t>
            </a:r>
          </a:p>
          <a:p>
            <a:pPr lvl="1"/>
            <a:r>
              <a:rPr lang="en-US" dirty="0"/>
              <a:t>Retrieval</a:t>
            </a:r>
          </a:p>
          <a:p>
            <a:r>
              <a:rPr lang="en-US" dirty="0"/>
              <a:t>Attention – Selective Attention</a:t>
            </a:r>
          </a:p>
          <a:p>
            <a:pPr lvl="1"/>
            <a:r>
              <a:rPr lang="en-US" dirty="0"/>
              <a:t>Early set selective attention</a:t>
            </a:r>
          </a:p>
          <a:p>
            <a:pPr lvl="1"/>
            <a:r>
              <a:rPr lang="en-US" dirty="0"/>
              <a:t>Late set selective attention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/>
              <a:t>Encoding</a:t>
            </a:r>
          </a:p>
        </p:txBody>
      </p:sp>
      <p:sp>
        <p:nvSpPr>
          <p:cNvPr id="10" name="Content Placeholder 9"/>
          <p:cNvSpPr>
            <a:spLocks noGrp="1"/>
          </p:cNvSpPr>
          <p:nvPr>
            <p:ph sz="quarter" idx="14"/>
          </p:nvPr>
        </p:nvSpPr>
        <p:spPr>
          <a:xfrm>
            <a:off x="6172200" y="2076288"/>
            <a:ext cx="5105401" cy="4439842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How will you remember all this? Depends on your level of processing.</a:t>
            </a:r>
          </a:p>
          <a:p>
            <a:pPr lvl="1"/>
            <a:r>
              <a:rPr lang="en-US" dirty="0"/>
              <a:t>Structural processing</a:t>
            </a:r>
          </a:p>
          <a:p>
            <a:pPr lvl="1"/>
            <a:r>
              <a:rPr lang="en-US" dirty="0"/>
              <a:t>Phonemic processing</a:t>
            </a:r>
          </a:p>
          <a:p>
            <a:pPr lvl="1"/>
            <a:r>
              <a:rPr lang="en-US" dirty="0"/>
              <a:t>Semantic processing</a:t>
            </a:r>
          </a:p>
          <a:p>
            <a:r>
              <a:rPr lang="en-US" dirty="0"/>
              <a:t>Processing gets deeper with each one!</a:t>
            </a:r>
          </a:p>
          <a:p>
            <a:r>
              <a:rPr lang="en-US" dirty="0"/>
              <a:t>Enrich encoding</a:t>
            </a:r>
          </a:p>
          <a:p>
            <a:pPr lvl="1"/>
            <a:r>
              <a:rPr lang="en-US" dirty="0"/>
              <a:t>Elaborate</a:t>
            </a:r>
          </a:p>
          <a:p>
            <a:pPr lvl="1"/>
            <a:r>
              <a:rPr lang="en-US" dirty="0"/>
              <a:t>Visual imagery – map technique</a:t>
            </a:r>
          </a:p>
          <a:p>
            <a:pPr lvl="1"/>
            <a:r>
              <a:rPr lang="en-US" dirty="0"/>
              <a:t>Self Referent encoding</a:t>
            </a:r>
          </a:p>
          <a:p>
            <a:pPr lvl="1"/>
            <a:r>
              <a:rPr lang="en-US" dirty="0"/>
              <a:t>Motivate yourself to remember</a:t>
            </a:r>
          </a:p>
        </p:txBody>
      </p:sp>
    </p:spTree>
    <p:extLst>
      <p:ext uri="{BB962C8B-B14F-4D97-AF65-F5344CB8AC3E}">
        <p14:creationId xmlns:p14="http://schemas.microsoft.com/office/powerpoint/2010/main" val="339448799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913775" y="609600"/>
            <a:ext cx="3935688" cy="1235676"/>
          </a:xfrm>
        </p:spPr>
        <p:txBody>
          <a:bodyPr>
            <a:noAutofit/>
          </a:bodyPr>
          <a:lstStyle/>
          <a:p>
            <a:r>
              <a:rPr lang="en-US" sz="4000" dirty="0"/>
              <a:t>Stages of </a:t>
            </a:r>
            <a:br>
              <a:rPr lang="en-US" sz="4000" dirty="0"/>
            </a:br>
            <a:r>
              <a:rPr lang="en-US" sz="4000" dirty="0"/>
              <a:t>memory</a:t>
            </a:r>
          </a:p>
        </p:txBody>
      </p:sp>
      <p:graphicFrame>
        <p:nvGraphicFramePr>
          <p:cNvPr id="17" name="Content Placeholder 2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1064096075"/>
              </p:ext>
            </p:extLst>
          </p:nvPr>
        </p:nvGraphicFramePr>
        <p:xfrm>
          <a:off x="3665837" y="321275"/>
          <a:ext cx="9003957" cy="56264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8" name="Content Placeholder 4" descr="brain_reading_hg_clr.gif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318054" y="2479776"/>
            <a:ext cx="3311424" cy="33114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603292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2533442" y="446088"/>
            <a:ext cx="5696158" cy="468313"/>
          </a:xfrm>
        </p:spPr>
        <p:txBody>
          <a:bodyPr>
            <a:normAutofit fontScale="90000"/>
          </a:bodyPr>
          <a:lstStyle/>
          <a:p>
            <a:r>
              <a:rPr lang="en-US" sz="3200" dirty="0"/>
              <a:t>Your Memory System</a:t>
            </a:r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0" y="990601"/>
            <a:ext cx="8382000" cy="5510827"/>
          </a:xfrm>
        </p:spPr>
      </p:pic>
      <p:sp>
        <p:nvSpPr>
          <p:cNvPr id="2" name="TextBox 1"/>
          <p:cNvSpPr txBox="1"/>
          <p:nvPr/>
        </p:nvSpPr>
        <p:spPr>
          <a:xfrm>
            <a:off x="2743200" y="2133601"/>
            <a:ext cx="685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/>
              <a:t>Sight</a:t>
            </a:r>
            <a:endParaRPr lang="en-US" sz="1200" dirty="0"/>
          </a:p>
        </p:txBody>
      </p:sp>
      <p:sp>
        <p:nvSpPr>
          <p:cNvPr id="6" name="TextBox 5"/>
          <p:cNvSpPr txBox="1"/>
          <p:nvPr/>
        </p:nvSpPr>
        <p:spPr>
          <a:xfrm>
            <a:off x="2698044" y="2743201"/>
            <a:ext cx="762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/>
              <a:t>Sound</a:t>
            </a:r>
            <a:endParaRPr lang="en-US" sz="1200" dirty="0"/>
          </a:p>
        </p:txBody>
      </p:sp>
      <p:sp>
        <p:nvSpPr>
          <p:cNvPr id="7" name="TextBox 6"/>
          <p:cNvSpPr txBox="1"/>
          <p:nvPr/>
        </p:nvSpPr>
        <p:spPr>
          <a:xfrm>
            <a:off x="2717800" y="3276601"/>
            <a:ext cx="685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/>
              <a:t>Taste</a:t>
            </a:r>
            <a:endParaRPr lang="en-US" sz="1200" dirty="0"/>
          </a:p>
        </p:txBody>
      </p:sp>
      <p:sp>
        <p:nvSpPr>
          <p:cNvPr id="9" name="TextBox 8"/>
          <p:cNvSpPr txBox="1"/>
          <p:nvPr/>
        </p:nvSpPr>
        <p:spPr>
          <a:xfrm>
            <a:off x="2659944" y="3866445"/>
            <a:ext cx="838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/>
              <a:t>Touch</a:t>
            </a:r>
            <a:endParaRPr lang="en-US" sz="1200" dirty="0"/>
          </a:p>
        </p:txBody>
      </p:sp>
      <p:sp>
        <p:nvSpPr>
          <p:cNvPr id="10" name="TextBox 9"/>
          <p:cNvSpPr txBox="1"/>
          <p:nvPr/>
        </p:nvSpPr>
        <p:spPr>
          <a:xfrm>
            <a:off x="2692400" y="4419601"/>
            <a:ext cx="685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/>
              <a:t>Smell</a:t>
            </a:r>
            <a:endParaRPr lang="en-US" sz="1200" dirty="0"/>
          </a:p>
        </p:txBody>
      </p:sp>
      <p:sp>
        <p:nvSpPr>
          <p:cNvPr id="3" name="TextBox 2"/>
          <p:cNvSpPr txBox="1"/>
          <p:nvPr/>
        </p:nvSpPr>
        <p:spPr>
          <a:xfrm>
            <a:off x="3733801" y="2133599"/>
            <a:ext cx="492443" cy="2563000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pPr algn="ctr"/>
            <a:r>
              <a:rPr lang="en-US" sz="2000" dirty="0"/>
              <a:t>Sensory Memory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486400" y="2881699"/>
            <a:ext cx="1143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Short-Term</a:t>
            </a:r>
          </a:p>
          <a:p>
            <a:pPr algn="ctr"/>
            <a:r>
              <a:rPr lang="en-US" dirty="0"/>
              <a:t>Memory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00600" y="1600200"/>
            <a:ext cx="2743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Rehearsal/Elaboration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2514600" y="5334001"/>
            <a:ext cx="50292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/>
              <a:t>Forgetting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6629400" y="4267200"/>
            <a:ext cx="1905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/>
              <a:t>Working</a:t>
            </a:r>
          </a:p>
          <a:p>
            <a:pPr algn="ctr"/>
            <a:r>
              <a:rPr lang="en-US" sz="3200" dirty="0"/>
              <a:t>Memory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8305800" y="2881699"/>
            <a:ext cx="1295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Long-Term</a:t>
            </a:r>
          </a:p>
          <a:p>
            <a:pPr algn="ctr"/>
            <a:r>
              <a:rPr lang="en-US" dirty="0"/>
              <a:t>Memory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4226244" y="1969532"/>
            <a:ext cx="492443" cy="2983468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pPr algn="ctr"/>
            <a:r>
              <a:rPr lang="en-US" sz="2000" dirty="0"/>
              <a:t> Selective    Attention</a:t>
            </a:r>
          </a:p>
        </p:txBody>
      </p:sp>
    </p:spTree>
    <p:extLst>
      <p:ext uri="{BB962C8B-B14F-4D97-AF65-F5344CB8AC3E}">
        <p14:creationId xmlns:p14="http://schemas.microsoft.com/office/powerpoint/2010/main" val="18491033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3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-2.81221E-6 L 0.13593 -0.00462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788" y="-2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5" presetClass="path" presetSubtype="0" accel="50000" decel="5000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3593 -0.00462 L 0.0026 -0.00462 " pathEditMode="relative" rAng="0" ptsTypes="AA">
                                      <p:cBhvr>
                                        <p:cTn id="30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667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mph" presetSubtype="0" repeatCount="4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 tmFilter="0, 0; .2, .5; .8, .5; 1, 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3" dur="250" autoRev="1" fill="hold"/>
                                        <p:tgtEl>
                                          <p:spTgt spid="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  <p:bldP spid="7" grpId="0"/>
      <p:bldP spid="9" grpId="0"/>
      <p:bldP spid="10" grpId="0"/>
      <p:bldP spid="3" grpId="0"/>
      <p:bldP spid="4" grpId="0"/>
      <p:bldP spid="11" grpId="0"/>
      <p:bldP spid="12" grpId="0"/>
      <p:bldP spid="12" grpId="1"/>
      <p:bldP spid="13" grpId="0"/>
      <p:bldP spid="14" grpId="0"/>
      <p:bldP spid="17" grpId="0"/>
      <p:bldP spid="17" grpId="1"/>
      <p:bldP spid="17" grpId="2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Memory concepts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en-US" dirty="0"/>
              <a:t>Consolidation of Memories - Hippocampus</a:t>
            </a:r>
          </a:p>
          <a:p>
            <a:r>
              <a:rPr lang="en-US" dirty="0"/>
              <a:t>Constructive Processing</a:t>
            </a:r>
          </a:p>
          <a:p>
            <a:pPr lvl="1"/>
            <a:r>
              <a:rPr lang="en-US" dirty="0"/>
              <a:t>Pseudo Memories</a:t>
            </a:r>
          </a:p>
          <a:p>
            <a:pPr lvl="1"/>
            <a:r>
              <a:rPr lang="en-US" dirty="0"/>
              <a:t>Misinformation Effect – Elizabeth Loftus</a:t>
            </a:r>
          </a:p>
          <a:p>
            <a:r>
              <a:rPr lang="en-US" dirty="0"/>
              <a:t>How memories are stored</a:t>
            </a:r>
          </a:p>
          <a:p>
            <a:pPr lvl="1"/>
            <a:r>
              <a:rPr lang="en-US" dirty="0"/>
              <a:t>Conceptual Hierarchy</a:t>
            </a:r>
          </a:p>
          <a:p>
            <a:pPr lvl="2"/>
            <a:r>
              <a:rPr lang="en-US" dirty="0"/>
              <a:t>Schemas</a:t>
            </a:r>
          </a:p>
          <a:p>
            <a:pPr lvl="2"/>
            <a:r>
              <a:rPr lang="en-US" dirty="0"/>
              <a:t>Clustering</a:t>
            </a:r>
          </a:p>
          <a:p>
            <a:pPr lvl="1"/>
            <a:r>
              <a:rPr lang="en-US" dirty="0"/>
              <a:t>Semantic networking – Redentigrative memory</a:t>
            </a:r>
          </a:p>
        </p:txBody>
      </p:sp>
      <p:pic>
        <p:nvPicPr>
          <p:cNvPr id="7" name="Content Placeholder 4" descr="cheerleaders_holding_girl_up_hg_clr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490856" y="1267760"/>
            <a:ext cx="2926081" cy="46763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61641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Learning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10000"/>
          </a:bodyPr>
          <a:lstStyle/>
          <a:p>
            <a:pPr>
              <a:spcBef>
                <a:spcPts val="0"/>
              </a:spcBef>
            </a:pPr>
            <a:r>
              <a:rPr lang="en-US" dirty="0"/>
              <a:t>Classical Conditioning</a:t>
            </a:r>
          </a:p>
          <a:p>
            <a:pPr>
              <a:spcBef>
                <a:spcPts val="0"/>
              </a:spcBef>
            </a:pPr>
            <a:r>
              <a:rPr lang="en-US" dirty="0"/>
              <a:t>Operant Conditioning</a:t>
            </a:r>
          </a:p>
          <a:p>
            <a:pPr>
              <a:spcBef>
                <a:spcPts val="0"/>
              </a:spcBef>
            </a:pPr>
            <a:r>
              <a:rPr lang="en-US" dirty="0"/>
              <a:t>Observational learning</a:t>
            </a:r>
          </a:p>
          <a:p>
            <a:pPr>
              <a:spcBef>
                <a:spcPts val="0"/>
              </a:spcBef>
            </a:pPr>
            <a:r>
              <a:rPr lang="en-US" dirty="0"/>
              <a:t>Cognitive Learning</a:t>
            </a:r>
          </a:p>
        </p:txBody>
      </p:sp>
    </p:spTree>
    <p:extLst>
      <p:ext uri="{BB962C8B-B14F-4D97-AF65-F5344CB8AC3E}">
        <p14:creationId xmlns:p14="http://schemas.microsoft.com/office/powerpoint/2010/main" val="59652025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Retrieval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en-US" dirty="0"/>
              <a:t>Feeling of knowing – Tip-of-the-tongue </a:t>
            </a:r>
          </a:p>
          <a:p>
            <a:r>
              <a:rPr lang="en-US" dirty="0"/>
              <a:t>Retrieval cues	</a:t>
            </a:r>
          </a:p>
          <a:p>
            <a:pPr lvl="1"/>
            <a:r>
              <a:rPr lang="en-US" dirty="0"/>
              <a:t>Context cues</a:t>
            </a:r>
          </a:p>
          <a:p>
            <a:pPr lvl="1"/>
            <a:r>
              <a:rPr lang="en-US" dirty="0"/>
              <a:t>Mood congruent recall</a:t>
            </a:r>
          </a:p>
          <a:p>
            <a:pPr lvl="1"/>
            <a:r>
              <a:rPr lang="en-US" dirty="0"/>
              <a:t>State dependent learning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quarter" idx="14"/>
          </p:nvPr>
        </p:nvSpPr>
        <p:spPr/>
        <p:txBody>
          <a:bodyPr>
            <a:normAutofit/>
          </a:bodyPr>
          <a:lstStyle/>
          <a:p>
            <a:r>
              <a:rPr lang="en-US" dirty="0"/>
              <a:t>Memory monitoring </a:t>
            </a:r>
          </a:p>
          <a:p>
            <a:pPr lvl="1"/>
            <a:r>
              <a:rPr lang="en-US" dirty="0"/>
              <a:t>Reality </a:t>
            </a:r>
          </a:p>
          <a:p>
            <a:pPr lvl="1"/>
            <a:r>
              <a:rPr lang="en-US" dirty="0"/>
              <a:t>Source</a:t>
            </a:r>
          </a:p>
          <a:p>
            <a:pPr lvl="1"/>
            <a:r>
              <a:rPr lang="en-US" dirty="0"/>
              <a:t>Destination</a:t>
            </a:r>
          </a:p>
          <a:p>
            <a:r>
              <a:rPr lang="en-US" dirty="0"/>
              <a:t>Eidetic Memory – Photographic Memory</a:t>
            </a:r>
          </a:p>
        </p:txBody>
      </p:sp>
      <p:pic>
        <p:nvPicPr>
          <p:cNvPr id="9" name="Content Placeholder 4" descr="kid_bike_helmet_hg_clr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299062" y="4242025"/>
            <a:ext cx="1811383" cy="2616765"/>
          </a:xfrm>
          <a:prstGeom prst="rect">
            <a:avLst/>
          </a:prstGeom>
        </p:spPr>
      </p:pic>
      <p:pic>
        <p:nvPicPr>
          <p:cNvPr id="10" name="Picture 9" descr="major_sports_football_focus_hg_clr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0617" y="4242025"/>
            <a:ext cx="3333750" cy="2428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559131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Forgetting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pPr>
              <a:spcBef>
                <a:spcPts val="0"/>
              </a:spcBef>
            </a:pPr>
            <a:r>
              <a:rPr lang="en-US" dirty="0"/>
              <a:t>Curve of forgetting – Ebbinghaus</a:t>
            </a:r>
          </a:p>
          <a:p>
            <a:r>
              <a:rPr lang="en-US" dirty="0"/>
              <a:t>Measures of Memory</a:t>
            </a:r>
          </a:p>
          <a:p>
            <a:pPr lvl="1"/>
            <a:r>
              <a:rPr lang="en-US" dirty="0"/>
              <a:t>Recall task – Serial position effect</a:t>
            </a:r>
          </a:p>
          <a:p>
            <a:pPr lvl="1"/>
            <a:r>
              <a:rPr lang="en-US" dirty="0"/>
              <a:t>Recognition task - Distractors</a:t>
            </a:r>
          </a:p>
          <a:p>
            <a:pPr lvl="1"/>
            <a:r>
              <a:rPr lang="en-US" dirty="0"/>
              <a:t>Relearning task – Savings Score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r>
              <a:rPr lang="en-US" dirty="0"/>
              <a:t>Why we Forget</a:t>
            </a:r>
          </a:p>
          <a:p>
            <a:pPr lvl="1"/>
            <a:r>
              <a:rPr lang="en-US" dirty="0"/>
              <a:t>Ineffective encoding – pseudo-forgetting</a:t>
            </a:r>
          </a:p>
          <a:p>
            <a:pPr lvl="1"/>
            <a:r>
              <a:rPr lang="en-US" dirty="0"/>
              <a:t>Decay vs. Disuse</a:t>
            </a:r>
          </a:p>
          <a:p>
            <a:pPr lvl="1"/>
            <a:r>
              <a:rPr lang="en-US" dirty="0"/>
              <a:t>Interference – Proactive vs. retroactive</a:t>
            </a:r>
          </a:p>
          <a:p>
            <a:pPr lvl="1"/>
            <a:r>
              <a:rPr lang="en-US" dirty="0"/>
              <a:t>Retrieval failure</a:t>
            </a:r>
          </a:p>
          <a:p>
            <a:pPr lvl="2"/>
            <a:r>
              <a:rPr lang="en-US" dirty="0"/>
              <a:t>Missing cues</a:t>
            </a:r>
          </a:p>
          <a:p>
            <a:pPr lvl="2"/>
            <a:r>
              <a:rPr lang="en-US" dirty="0"/>
              <a:t>Encoding specificity principle</a:t>
            </a:r>
          </a:p>
          <a:p>
            <a:pPr lvl="2"/>
            <a:r>
              <a:rPr lang="en-US" dirty="0"/>
              <a:t>Transfer appropriate processing </a:t>
            </a:r>
          </a:p>
          <a:p>
            <a:pPr lvl="1"/>
            <a:r>
              <a:rPr lang="en-US" dirty="0"/>
              <a:t>Repression vs. Suppression</a:t>
            </a:r>
          </a:p>
          <a:p>
            <a:endParaRPr lang="en-US" dirty="0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8460" y="3864610"/>
            <a:ext cx="5059418" cy="27414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870829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Learning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/>
              <a:t>Relatively permanent changes in behavior due to experience</a:t>
            </a:r>
          </a:p>
          <a:p>
            <a:pPr lvl="1"/>
            <a:r>
              <a:rPr lang="en-US" dirty="0"/>
              <a:t>Stimuli </a:t>
            </a:r>
          </a:p>
          <a:p>
            <a:pPr lvl="1"/>
            <a:r>
              <a:rPr lang="en-US" dirty="0"/>
              <a:t>Reinforcement</a:t>
            </a:r>
          </a:p>
          <a:p>
            <a:pPr lvl="1"/>
            <a:r>
              <a:rPr lang="en-US" dirty="0"/>
              <a:t>Response</a:t>
            </a:r>
          </a:p>
          <a:p>
            <a:pPr lvl="1"/>
            <a:r>
              <a:rPr lang="en-US" dirty="0"/>
              <a:t>Antecedents</a:t>
            </a:r>
          </a:p>
          <a:p>
            <a:pPr lvl="1"/>
            <a:r>
              <a:rPr lang="en-US" dirty="0"/>
              <a:t>Consequences</a:t>
            </a:r>
          </a:p>
          <a:p>
            <a:r>
              <a:rPr lang="en-US" dirty="0"/>
              <a:t>Most basic form of learning is </a:t>
            </a:r>
            <a:r>
              <a:rPr lang="en-US" u="sng" dirty="0"/>
              <a:t>Conditioning</a:t>
            </a:r>
            <a:endParaRPr lang="en-US" dirty="0"/>
          </a:p>
          <a:p>
            <a:pPr lvl="1"/>
            <a:r>
              <a:rPr lang="en-US" dirty="0"/>
              <a:t>Classical Conditioning</a:t>
            </a:r>
          </a:p>
          <a:p>
            <a:pPr lvl="1"/>
            <a:r>
              <a:rPr lang="en-US" dirty="0"/>
              <a:t>Operant conditioning</a:t>
            </a:r>
          </a:p>
        </p:txBody>
      </p:sp>
    </p:spTree>
    <p:extLst>
      <p:ext uri="{BB962C8B-B14F-4D97-AF65-F5344CB8AC3E}">
        <p14:creationId xmlns:p14="http://schemas.microsoft.com/office/powerpoint/2010/main" val="234322094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Classical Conditioning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Ivan Pavlov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>
                        <a14:foregroundMark x1="52318" y1="31941" x2="52318" y2="31941"/>
                        <a14:foregroundMark x1="49338" y1="29975" x2="49338" y2="29975"/>
                        <a14:foregroundMark x1="47020" y1="34889" x2="47020" y2="34889"/>
                        <a14:foregroundMark x1="41060" y1="30958" x2="41060" y2="30958"/>
                        <a14:foregroundMark x1="50000" y1="52826" x2="50000" y2="52826"/>
                        <a14:foregroundMark x1="69868" y1="50123" x2="69868" y2="50123"/>
                        <a14:foregroundMark x1="50993" y1="55037" x2="50993" y2="55037"/>
                        <a14:foregroundMark x1="75828" y1="51351" x2="75828" y2="51351"/>
                        <a14:foregroundMark x1="73510" y1="45946" x2="73510" y2="45946"/>
                        <a14:foregroundMark x1="73510" y1="44472" x2="73510" y2="44472"/>
                        <a14:foregroundMark x1="79139" y1="42752" x2="79139" y2="42752"/>
                        <a14:foregroundMark x1="77483" y1="48649" x2="77483" y2="48649"/>
                        <a14:foregroundMark x1="80132" y1="52088" x2="80132" y2="52088"/>
                        <a14:foregroundMark x1="83113" y1="47666" x2="83113" y2="47666"/>
                        <a14:foregroundMark x1="83113" y1="44717" x2="83113" y2="44717"/>
                        <a14:foregroundMark x1="85099" y1="41278" x2="85099" y2="41278"/>
                        <a14:foregroundMark x1="85430" y1="39803" x2="85430" y2="39803"/>
                        <a14:foregroundMark x1="87417" y1="36855" x2="87417" y2="36855"/>
                        <a14:foregroundMark x1="87748" y1="54545" x2="87748" y2="54545"/>
                        <a14:foregroundMark x1="90397" y1="54545" x2="90397" y2="54545"/>
                        <a14:foregroundMark x1="91391" y1="54300" x2="91391" y2="54300"/>
                        <a14:foregroundMark x1="27815" y1="55283" x2="27815" y2="55283"/>
                        <a14:foregroundMark x1="27815" y1="54300" x2="27815" y2="54300"/>
                        <a14:foregroundMark x1="28477" y1="51597" x2="28477" y2="51597"/>
                        <a14:foregroundMark x1="28477" y1="50860" x2="28477" y2="50860"/>
                        <a14:foregroundMark x1="23510" y1="51106" x2="23510" y2="51106"/>
                        <a14:foregroundMark x1="32781" y1="54545" x2="32781" y2="54545"/>
                        <a14:foregroundMark x1="36093" y1="56265" x2="36093" y2="56265"/>
                        <a14:foregroundMark x1="16225" y1="58477" x2="16225" y2="58477"/>
                        <a14:foregroundMark x1="20530" y1="62408" x2="20530" y2="62408"/>
                        <a14:foregroundMark x1="20530" y1="63145" x2="20530" y2="63145"/>
                        <a14:foregroundMark x1="21192" y1="66093" x2="21192" y2="66093"/>
                        <a14:foregroundMark x1="19205" y1="66585" x2="19205" y2="66585"/>
                        <a14:foregroundMark x1="15894" y1="60688" x2="15894" y2="60688"/>
                        <a14:foregroundMark x1="24834" y1="57248" x2="24834" y2="57248"/>
                        <a14:foregroundMark x1="21854" y1="54791" x2="21854" y2="54791"/>
                        <a14:foregroundMark x1="17881" y1="52580" x2="17881" y2="52580"/>
                        <a14:foregroundMark x1="14901" y1="51106" x2="14901" y2="51106"/>
                        <a14:foregroundMark x1="11258" y1="49631" x2="11258" y2="49631"/>
                        <a14:foregroundMark x1="8940" y1="48894" x2="8940" y2="48894"/>
                        <a14:foregroundMark x1="4305" y1="49877" x2="4305" y2="49877"/>
                        <a14:foregroundMark x1="8278" y1="51843" x2="8278" y2="51843"/>
                        <a14:foregroundMark x1="9934" y1="52580" x2="12583" y2="53563"/>
                        <a14:foregroundMark x1="15894" y1="53563" x2="15894" y2="53563"/>
                        <a14:foregroundMark x1="16225" y1="53563" x2="19536" y2="54300"/>
                        <a14:foregroundMark x1="22185" y1="54791" x2="22185" y2="54791"/>
                        <a14:foregroundMark x1="15232" y1="47420" x2="15232" y2="47420"/>
                        <a14:foregroundMark x1="11258" y1="45209" x2="11258" y2="45209"/>
                        <a14:foregroundMark x1="5629" y1="42998" x2="5629" y2="42998"/>
                        <a14:foregroundMark x1="8609" y1="43243" x2="8609" y2="43243"/>
                        <a14:foregroundMark x1="12583" y1="42998" x2="12583" y2="42998"/>
                        <a14:foregroundMark x1="12583" y1="42998" x2="12583" y2="42998"/>
                        <a14:foregroundMark x1="15894" y1="44226" x2="15894" y2="44226"/>
                        <a14:foregroundMark x1="16556" y1="45209" x2="16556" y2="45209"/>
                        <a14:foregroundMark x1="18874" y1="47174" x2="18874" y2="47174"/>
                        <a14:foregroundMark x1="20199" y1="48894" x2="20199" y2="48894"/>
                        <a14:foregroundMark x1="42384" y1="33170" x2="42384" y2="33170"/>
                        <a14:foregroundMark x1="39404" y1="35627" x2="39404" y2="35627"/>
                        <a14:foregroundMark x1="19205" y1="61671" x2="19205" y2="61671"/>
                        <a14:foregroundMark x1="21523" y1="68059" x2="21523" y2="68059"/>
                        <a14:foregroundMark x1="12914" y1="64373" x2="12914" y2="64373"/>
                        <a14:foregroundMark x1="11589" y1="63882" x2="11589" y2="63882"/>
                        <a14:foregroundMark x1="10596" y1="60688" x2="10596" y2="60688"/>
                        <a14:foregroundMark x1="89073" y1="41769" x2="89073" y2="41769"/>
                        <a14:foregroundMark x1="88742" y1="39558" x2="88742" y2="39558"/>
                        <a14:foregroundMark x1="88742" y1="36855" x2="88742" y2="36855"/>
                        <a14:foregroundMark x1="88742" y1="36609" x2="88742" y2="36609"/>
                        <a14:foregroundMark x1="88079" y1="35381" x2="88079" y2="35381"/>
                        <a14:foregroundMark x1="86093" y1="34644" x2="86093" y2="34644"/>
                        <a14:foregroundMark x1="82781" y1="36118" x2="82781" y2="36118"/>
                        <a14:foregroundMark x1="82781" y1="38575" x2="82781" y2="38575"/>
                        <a14:foregroundMark x1="80795" y1="42752" x2="80795" y2="42752"/>
                        <a14:foregroundMark x1="77815" y1="49877" x2="77815" y2="49877"/>
                        <a14:foregroundMark x1="77152" y1="47666" x2="77152" y2="47666"/>
                        <a14:foregroundMark x1="82450" y1="51597" x2="82450" y2="51597"/>
                        <a14:foregroundMark x1="85430" y1="54300" x2="85430" y2="54300"/>
                        <a14:foregroundMark x1="87748" y1="55528" x2="87748" y2="55528"/>
                        <a14:foregroundMark x1="88411" y1="60688" x2="88411" y2="60688"/>
                        <a14:foregroundMark x1="85430" y1="58722" x2="85430" y2="58722"/>
                        <a14:foregroundMark x1="83444" y1="56757" x2="83444" y2="56757"/>
                        <a14:foregroundMark x1="93046" y1="50860" x2="93046" y2="50860"/>
                        <a14:foregroundMark x1="93046" y1="50860" x2="93046" y2="50860"/>
                        <a14:foregroundMark x1="93709" y1="56020" x2="93709" y2="56020"/>
                        <a14:foregroundMark x1="95364" y1="56265" x2="95364" y2="56265"/>
                        <a14:foregroundMark x1="95364" y1="53563" x2="95364" y2="53563"/>
                        <a14:foregroundMark x1="95033" y1="52580" x2="95033" y2="52580"/>
                        <a14:foregroundMark x1="93377" y1="50614" x2="93377" y2="50614"/>
                        <a14:foregroundMark x1="88742" y1="44226" x2="88742" y2="44226"/>
                        <a14:foregroundMark x1="93709" y1="41032" x2="93709" y2="41032"/>
                        <a14:foregroundMark x1="93709" y1="36855" x2="93709" y2="36855"/>
                        <a14:foregroundMark x1="93046" y1="35627" x2="93046" y2="35627"/>
                        <a14:foregroundMark x1="90066" y1="33907" x2="90066" y2="33907"/>
                        <a14:foregroundMark x1="57616" y1="70270" x2="57616" y2="70270"/>
                        <a14:foregroundMark x1="56291" y1="76413" x2="56291" y2="76413"/>
                        <a14:foregroundMark x1="57947" y1="78378" x2="57947" y2="78378"/>
                        <a14:foregroundMark x1="27483" y1="48649" x2="27483" y2="48649"/>
                        <a14:foregroundMark x1="31788" y1="51597" x2="31788" y2="51597"/>
                        <a14:foregroundMark x1="22185" y1="60197" x2="22185" y2="60197"/>
                        <a14:foregroundMark x1="12914" y1="67568" x2="12914" y2="67568"/>
                        <a14:foregroundMark x1="9934" y1="65848" x2="9934" y2="65848"/>
                        <a14:foregroundMark x1="39073" y1="33170" x2="39073" y2="33170"/>
                        <a14:foregroundMark x1="93377" y1="59214" x2="93377" y2="59214"/>
                        <a14:foregroundMark x1="31457" y1="57740" x2="31457" y2="57740"/>
                        <a14:foregroundMark x1="26821" y1="60934" x2="26821" y2="60934"/>
                        <a14:foregroundMark x1="26821" y1="65111" x2="26821" y2="65111"/>
                        <a14:foregroundMark x1="25497" y1="67813" x2="25497" y2="67813"/>
                        <a14:foregroundMark x1="22517" y1="70762" x2="22517" y2="70762"/>
                        <a14:foregroundMark x1="15563" y1="70025" x2="15563" y2="70025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259465" y="104183"/>
            <a:ext cx="2502106" cy="337204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1869" y="75988"/>
            <a:ext cx="2426601" cy="34002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1880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Classical Conditioning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u="sng" dirty="0"/>
              <a:t>Classical Conditioning</a:t>
            </a:r>
            <a:r>
              <a:rPr lang="en-US" dirty="0"/>
              <a:t> – antecedent events become associated with one another</a:t>
            </a:r>
          </a:p>
          <a:p>
            <a:pPr lvl="1"/>
            <a:r>
              <a:rPr lang="en-US" dirty="0"/>
              <a:t>A stimuli that does not produce a response is associated with one that does</a:t>
            </a:r>
          </a:p>
          <a:p>
            <a:pPr lvl="2"/>
            <a:r>
              <a:rPr lang="en-US" dirty="0"/>
              <a:t>Ex. A horn is coupled with a puff of air to the eye</a:t>
            </a:r>
          </a:p>
          <a:p>
            <a:pPr lvl="2"/>
            <a:r>
              <a:rPr lang="en-US" dirty="0"/>
              <a:t>Ex. A whistle is coupled with a slap to the face</a:t>
            </a:r>
          </a:p>
          <a:p>
            <a:pPr lvl="1"/>
            <a:r>
              <a:rPr lang="en-US" u="sng" dirty="0"/>
              <a:t>Reflex</a:t>
            </a:r>
            <a:r>
              <a:rPr lang="en-US" dirty="0"/>
              <a:t> – non learned response</a:t>
            </a:r>
          </a:p>
          <a:p>
            <a:pPr lvl="2"/>
            <a:r>
              <a:rPr lang="en-US" dirty="0"/>
              <a:t>Ex. Eye blink</a:t>
            </a:r>
          </a:p>
          <a:p>
            <a:pPr lvl="2"/>
            <a:r>
              <a:rPr lang="en-US" dirty="0"/>
              <a:t>Ex. Flinching</a:t>
            </a:r>
          </a:p>
        </p:txBody>
      </p:sp>
    </p:spTree>
    <p:extLst>
      <p:ext uri="{BB962C8B-B14F-4D97-AF65-F5344CB8AC3E}">
        <p14:creationId xmlns:p14="http://schemas.microsoft.com/office/powerpoint/2010/main" val="35961701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Ivan Pavlov and classical conditioning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b="3054"/>
          <a:stretch/>
        </p:blipFill>
        <p:spPr>
          <a:xfrm>
            <a:off x="807573" y="1335640"/>
            <a:ext cx="3764425" cy="2214110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 rotWithShape="1">
          <a:blip r:embed="rId3"/>
          <a:srcRect t="2931"/>
          <a:stretch/>
        </p:blipFill>
        <p:spPr>
          <a:xfrm>
            <a:off x="807574" y="4276041"/>
            <a:ext cx="3764425" cy="2214111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36974" y="1379764"/>
            <a:ext cx="4241252" cy="2214111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 rotWithShape="1">
          <a:blip r:embed="rId5"/>
          <a:srcRect b="2523"/>
          <a:stretch/>
        </p:blipFill>
        <p:spPr>
          <a:xfrm>
            <a:off x="7036974" y="4276041"/>
            <a:ext cx="4241252" cy="2214111"/>
          </a:xfrm>
          <a:prstGeom prst="rect">
            <a:avLst/>
          </a:prstGeom>
        </p:spPr>
      </p:pic>
      <p:cxnSp>
        <p:nvCxnSpPr>
          <p:cNvPr id="25" name="Straight Arrow Connector 24"/>
          <p:cNvCxnSpPr>
            <a:stCxn id="5" idx="2"/>
            <a:endCxn id="21" idx="0"/>
          </p:cNvCxnSpPr>
          <p:nvPr/>
        </p:nvCxnSpPr>
        <p:spPr>
          <a:xfrm>
            <a:off x="2689786" y="3549750"/>
            <a:ext cx="1" cy="726291"/>
          </a:xfrm>
          <a:prstGeom prst="straightConnector1">
            <a:avLst/>
          </a:prstGeom>
          <a:ln w="57150"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8" name="Curved Connector 27"/>
          <p:cNvCxnSpPr>
            <a:stCxn id="21" idx="3"/>
            <a:endCxn id="22" idx="1"/>
          </p:cNvCxnSpPr>
          <p:nvPr/>
        </p:nvCxnSpPr>
        <p:spPr>
          <a:xfrm flipV="1">
            <a:off x="4571999" y="2486820"/>
            <a:ext cx="2464975" cy="2896277"/>
          </a:xfrm>
          <a:prstGeom prst="curvedConnector3">
            <a:avLst/>
          </a:prstGeom>
          <a:ln w="57150"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>
            <a:stCxn id="22" idx="2"/>
            <a:endCxn id="23" idx="0"/>
          </p:cNvCxnSpPr>
          <p:nvPr/>
        </p:nvCxnSpPr>
        <p:spPr>
          <a:xfrm>
            <a:off x="9157600" y="3593875"/>
            <a:ext cx="0" cy="682166"/>
          </a:xfrm>
          <a:prstGeom prst="straightConnector1">
            <a:avLst/>
          </a:prstGeom>
          <a:ln w="57150"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37" name="TextBox 36"/>
          <p:cNvSpPr txBox="1"/>
          <p:nvPr/>
        </p:nvSpPr>
        <p:spPr>
          <a:xfrm>
            <a:off x="7652951" y="3704125"/>
            <a:ext cx="186998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Acquisition</a:t>
            </a:r>
          </a:p>
        </p:txBody>
      </p:sp>
    </p:spTree>
    <p:extLst>
      <p:ext uri="{BB962C8B-B14F-4D97-AF65-F5344CB8AC3E}">
        <p14:creationId xmlns:p14="http://schemas.microsoft.com/office/powerpoint/2010/main" val="37859070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"/>
                            </p:stCondLst>
                            <p:childTnLst>
                              <p:par>
                                <p:cTn id="42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Generalization vs. Discrimination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06400" y="1600200"/>
            <a:ext cx="7067550" cy="4724400"/>
          </a:xfrm>
        </p:spPr>
        <p:txBody>
          <a:bodyPr/>
          <a:lstStyle/>
          <a:p>
            <a:r>
              <a:rPr lang="en-US" dirty="0"/>
              <a:t>Stimulus Generalization – when a conditioned response occurs with similar stimuli</a:t>
            </a:r>
          </a:p>
          <a:p>
            <a:r>
              <a:rPr lang="en-US" dirty="0"/>
              <a:t>Stimulus discrimination – being able to tell the difference between two different stimuli</a:t>
            </a:r>
          </a:p>
          <a:p>
            <a:endParaRPr lang="en-US" dirty="0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3950" y="1484157"/>
            <a:ext cx="3651250" cy="4453093"/>
          </a:xfrm>
        </p:spPr>
      </p:pic>
    </p:spTree>
    <p:extLst>
      <p:ext uri="{BB962C8B-B14F-4D97-AF65-F5344CB8AC3E}">
        <p14:creationId xmlns:p14="http://schemas.microsoft.com/office/powerpoint/2010/main" val="21124024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Other Classical Conditioning Concepts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en-US" dirty="0"/>
              <a:t>Classical conditioning continued</a:t>
            </a:r>
          </a:p>
          <a:p>
            <a:pPr lvl="1"/>
            <a:r>
              <a:rPr lang="en-US" dirty="0"/>
              <a:t>Extinctions – Non-reinforcement</a:t>
            </a:r>
          </a:p>
          <a:p>
            <a:pPr lvl="1"/>
            <a:r>
              <a:rPr lang="en-US" dirty="0"/>
              <a:t>Spontaneous Recovery</a:t>
            </a:r>
          </a:p>
          <a:p>
            <a:pPr lvl="1"/>
            <a:r>
              <a:rPr lang="en-US" dirty="0"/>
              <a:t>Higher-order conditioning</a:t>
            </a:r>
          </a:p>
          <a:p>
            <a:pPr lvl="1"/>
            <a:r>
              <a:rPr lang="en-US" dirty="0"/>
              <a:t>Vicarious conditioning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r>
              <a:rPr lang="en-US" dirty="0"/>
              <a:t>Classical conditioning in everyday life</a:t>
            </a:r>
          </a:p>
          <a:p>
            <a:pPr lvl="1"/>
            <a:r>
              <a:rPr lang="en-US" dirty="0"/>
              <a:t>Informational View – Expectancies</a:t>
            </a:r>
          </a:p>
          <a:p>
            <a:pPr lvl="1"/>
            <a:r>
              <a:rPr lang="en-US" dirty="0"/>
              <a:t>Conditional emotional response – Phobias</a:t>
            </a:r>
          </a:p>
          <a:p>
            <a:pPr lvl="1"/>
            <a:r>
              <a:rPr lang="en-US" dirty="0"/>
              <a:t>Evaluative conditioning</a:t>
            </a:r>
          </a:p>
          <a:p>
            <a:pPr lvl="1"/>
            <a:r>
              <a:rPr lang="en-US" dirty="0"/>
              <a:t>Learned taste aversions</a:t>
            </a:r>
          </a:p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>
                        <a14:foregroundMark x1="55861" y1="13757" x2="55861" y2="13757"/>
                        <a14:foregroundMark x1="70696" y1="22751" x2="71429" y2="22751"/>
                        <a14:foregroundMark x1="47253" y1="85185" x2="47253" y2="85185"/>
                        <a14:foregroundMark x1="43223" y1="93915" x2="43223" y2="93915"/>
                        <a14:backgroundMark x1="43773" y1="65344" x2="43773" y2="65344"/>
                        <a14:backgroundMark x1="44872" y1="53968" x2="44872" y2="53968"/>
                        <a14:backgroundMark x1="55861" y1="69577" x2="55861" y2="69577"/>
                        <a14:backgroundMark x1="45971" y1="51058" x2="45971" y2="51058"/>
                        <a14:backgroundMark x1="48168" y1="58201" x2="48168" y2="58201"/>
                        <a14:backgroundMark x1="58974" y1="65344" x2="58974" y2="65344"/>
                        <a14:backgroundMark x1="55128" y1="65873" x2="55128" y2="65873"/>
                        <a14:backgroundMark x1="44505" y1="73810" x2="44505" y2="73810"/>
                        <a14:backgroundMark x1="46886" y1="67460" x2="46886" y2="67460"/>
                        <a14:backgroundMark x1="57875" y1="72751" x2="57875" y2="72751"/>
                        <a14:backgroundMark x1="58974" y1="55556" x2="58974" y2="55556"/>
                        <a14:backgroundMark x1="49817" y1="48413" x2="49817" y2="48413"/>
                        <a14:backgroundMark x1="62271" y1="64550" x2="62271" y2="64550"/>
                        <a14:backgroundMark x1="39011" y1="53175" x2="39011" y2="53175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61374" y="4031416"/>
            <a:ext cx="3328704" cy="2304488"/>
          </a:xfrm>
          <a:prstGeom prst="rect">
            <a:avLst/>
          </a:prstGeom>
        </p:spPr>
      </p:pic>
      <p:pic>
        <p:nvPicPr>
          <p:cNvPr id="6" name="Content Placeholder 4" descr="jingles_in_box_hg_clr.gi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466787" y="2654643"/>
            <a:ext cx="4200525" cy="43608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77845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Operant Conditioning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B. F. Skinner</a:t>
            </a:r>
          </a:p>
        </p:txBody>
      </p:sp>
      <p:pic>
        <p:nvPicPr>
          <p:cNvPr id="9" name="Picture 8" descr="young_lady_doggie_treat_boxer_sitting_hg_clr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254" y="323707"/>
            <a:ext cx="2962275" cy="3333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26" b="100000" l="10000" r="90000"/>
                    </a14:imgEffect>
                  </a14:imgLayer>
                </a14:imgProps>
              </a:ext>
            </a:extLst>
          </a:blip>
          <a:srcRect l="26109" r="22628" b="12494"/>
          <a:stretch/>
        </p:blipFill>
        <p:spPr>
          <a:xfrm>
            <a:off x="8626528" y="88456"/>
            <a:ext cx="3420064" cy="32839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85517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Droplet">
  <a:themeElements>
    <a:clrScheme name="Droplet">
      <a:dk1>
        <a:sysClr val="windowText" lastClr="000000"/>
      </a:dk1>
      <a:lt1>
        <a:sysClr val="window" lastClr="FFFFFF"/>
      </a:lt1>
      <a:dk2>
        <a:srgbClr val="27537E"/>
      </a:dk2>
      <a:lt2>
        <a:srgbClr val="AABED7"/>
      </a:lt2>
      <a:accent1>
        <a:srgbClr val="E34B7A"/>
      </a:accent1>
      <a:accent2>
        <a:srgbClr val="AC339A"/>
      </a:accent2>
      <a:accent3>
        <a:srgbClr val="6953B7"/>
      </a:accent3>
      <a:accent4>
        <a:srgbClr val="1D7EAB"/>
      </a:accent4>
      <a:accent5>
        <a:srgbClr val="43AFD6"/>
      </a:accent5>
      <a:accent6>
        <a:srgbClr val="DE85E1"/>
      </a:accent6>
      <a:hlink>
        <a:srgbClr val="ED87A6"/>
      </a:hlink>
      <a:folHlink>
        <a:srgbClr val="C99EAC"/>
      </a:folHlink>
    </a:clrScheme>
    <a:fontScheme name="Drople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rople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78000"/>
                <a:shade val="100000"/>
                <a:hueMod val="136000"/>
                <a:satMod val="160000"/>
                <a:lumMod val="105000"/>
              </a:schemeClr>
            </a:gs>
            <a:gs pos="100000">
              <a:schemeClr val="phClr">
                <a:shade val="92000"/>
                <a:satMod val="170000"/>
                <a:lumMod val="96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oplet" id="{8984A317-299A-4E50-B45D-BFC9EDE2337A}" vid="{C71B277C-C29A-4BA0-A7BA-43502DF21AB3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TM04033925[[fn=Droplet]]</Template>
  <TotalTime>213</TotalTime>
  <Words>674</Words>
  <Application>Microsoft Macintosh PowerPoint</Application>
  <PresentationFormat>Widescreen</PresentationFormat>
  <Paragraphs>192</Paragraphs>
  <Slides>21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6" baseType="lpstr">
      <vt:lpstr>Arial</vt:lpstr>
      <vt:lpstr>Calibri</vt:lpstr>
      <vt:lpstr>Courier New</vt:lpstr>
      <vt:lpstr>Tw Cen MT</vt:lpstr>
      <vt:lpstr>Droplet</vt:lpstr>
      <vt:lpstr>Learning and Cognition</vt:lpstr>
      <vt:lpstr>Learning</vt:lpstr>
      <vt:lpstr>Learning</vt:lpstr>
      <vt:lpstr>Classical Conditioning</vt:lpstr>
      <vt:lpstr>Classical Conditioning</vt:lpstr>
      <vt:lpstr>Ivan Pavlov and classical conditioning</vt:lpstr>
      <vt:lpstr>Generalization vs. Discrimination</vt:lpstr>
      <vt:lpstr>Other Classical Conditioning Concepts</vt:lpstr>
      <vt:lpstr>Operant Conditioning</vt:lpstr>
      <vt:lpstr>Learning based on Consequences</vt:lpstr>
      <vt:lpstr>Operant Conditioning</vt:lpstr>
      <vt:lpstr>Types of Consequences</vt:lpstr>
      <vt:lpstr>New theories on Learning</vt:lpstr>
      <vt:lpstr>Evolution and cognitive learning</vt:lpstr>
      <vt:lpstr>Cognition</vt:lpstr>
      <vt:lpstr>Memory and Encoding</vt:lpstr>
      <vt:lpstr>Stages of  memory</vt:lpstr>
      <vt:lpstr>Your Memory System</vt:lpstr>
      <vt:lpstr>Memory concepts</vt:lpstr>
      <vt:lpstr>Retrieval</vt:lpstr>
      <vt:lpstr>Forgetting</vt:lpstr>
    </vt:vector>
  </TitlesOfParts>
  <Company>Millard Public Schools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Learning and Memory</dc:title>
  <dc:creator>Brad T Edmundson</dc:creator>
  <cp:lastModifiedBy>vbotts@unomaha.edu</cp:lastModifiedBy>
  <cp:revision>23</cp:revision>
  <dcterms:created xsi:type="dcterms:W3CDTF">2018-04-11T02:42:26Z</dcterms:created>
  <dcterms:modified xsi:type="dcterms:W3CDTF">2020-04-29T20:46:33Z</dcterms:modified>
</cp:coreProperties>
</file>