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032907"/>
            <a:ext cx="8689976" cy="1777091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69069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1460857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037119"/>
            <a:ext cx="3298976" cy="4314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1348" y="1460857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037119"/>
            <a:ext cx="3303351" cy="4314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1460857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037119"/>
            <a:ext cx="3304928" cy="4314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38944"/>
            <a:ext cx="10363826" cy="445225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204357"/>
            <a:ext cx="10351752" cy="1361025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8177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469572"/>
            <a:ext cx="5106026" cy="48250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1469572"/>
            <a:ext cx="5105400" cy="482509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85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1497621"/>
            <a:ext cx="5106027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2177615"/>
            <a:ext cx="5106027" cy="413337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97621"/>
            <a:ext cx="5105401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2177616"/>
            <a:ext cx="5105401" cy="4133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94161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1551214"/>
            <a:ext cx="3935689" cy="4239986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81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1338943"/>
            <a:ext cx="10364452" cy="4452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and Research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 Test Review</a:t>
            </a:r>
          </a:p>
        </p:txBody>
      </p:sp>
    </p:spTree>
    <p:extLst>
      <p:ext uri="{BB962C8B-B14F-4D97-AF65-F5344CB8AC3E}">
        <p14:creationId xmlns:p14="http://schemas.microsoft.com/office/powerpoint/2010/main" val="2616784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3774" y="3464746"/>
            <a:ext cx="10351752" cy="1361025"/>
          </a:xfrm>
        </p:spPr>
        <p:txBody>
          <a:bodyPr/>
          <a:lstStyle/>
          <a:p>
            <a:r>
              <a:rPr lang="en-US" dirty="0"/>
              <a:t>Research Methods</a:t>
            </a:r>
          </a:p>
        </p:txBody>
      </p:sp>
      <p:pic>
        <p:nvPicPr>
          <p:cNvPr id="9" name="Picture 3" descr="alien_four_arms_studying_caveman_hg_cl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7" y="467998"/>
            <a:ext cx="4098925" cy="37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250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Terminology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Empirical evidence</a:t>
            </a:r>
          </a:p>
          <a:p>
            <a:r>
              <a:rPr lang="en-US" dirty="0"/>
              <a:t>Hypothesis</a:t>
            </a:r>
          </a:p>
          <a:p>
            <a:r>
              <a:rPr lang="en-US" dirty="0"/>
              <a:t>Theory</a:t>
            </a:r>
          </a:p>
          <a:p>
            <a:r>
              <a:rPr lang="en-US" dirty="0"/>
              <a:t>Scientific Method</a:t>
            </a:r>
          </a:p>
          <a:p>
            <a:pPr lvl="1"/>
            <a:r>
              <a:rPr lang="en-US" dirty="0"/>
              <a:t>Purpose</a:t>
            </a:r>
          </a:p>
          <a:p>
            <a:pPr lvl="1"/>
            <a:r>
              <a:rPr lang="en-US" dirty="0"/>
              <a:t>Hypothesis</a:t>
            </a:r>
          </a:p>
          <a:p>
            <a:pPr lvl="1"/>
            <a:r>
              <a:rPr lang="en-US" dirty="0"/>
              <a:t>Conduct and collect data</a:t>
            </a:r>
          </a:p>
          <a:p>
            <a:pPr lvl="1"/>
            <a:r>
              <a:rPr lang="en-US" dirty="0"/>
              <a:t>Analyze data</a:t>
            </a:r>
          </a:p>
          <a:p>
            <a:pPr lvl="1"/>
            <a:r>
              <a:rPr lang="en-US" dirty="0"/>
              <a:t>Conclude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Research Methods</a:t>
            </a:r>
          </a:p>
          <a:p>
            <a:pPr lvl="1"/>
            <a:r>
              <a:rPr lang="en-US" dirty="0"/>
              <a:t>Experiments</a:t>
            </a:r>
          </a:p>
          <a:p>
            <a:pPr lvl="1"/>
            <a:r>
              <a:rPr lang="en-US" dirty="0"/>
              <a:t>Observation</a:t>
            </a:r>
          </a:p>
          <a:p>
            <a:pPr lvl="1"/>
            <a:r>
              <a:rPr lang="en-US" dirty="0"/>
              <a:t>Clinical/case studies</a:t>
            </a:r>
          </a:p>
          <a:p>
            <a:pPr lvl="1"/>
            <a:r>
              <a:rPr lang="en-US" dirty="0"/>
              <a:t>Survey method</a:t>
            </a:r>
          </a:p>
          <a:p>
            <a:pPr lvl="1"/>
            <a:r>
              <a:rPr lang="en-US" dirty="0"/>
              <a:t>Correlational method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425" y="0"/>
            <a:ext cx="2921671" cy="292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55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Experimental Group</a:t>
            </a:r>
          </a:p>
          <a:p>
            <a:pPr lvl="1"/>
            <a:r>
              <a:rPr lang="en-US" sz="2000" dirty="0"/>
              <a:t>The group your going to mess with</a:t>
            </a:r>
          </a:p>
          <a:p>
            <a:r>
              <a:rPr lang="en-US" sz="2400" dirty="0"/>
              <a:t>Control Group</a:t>
            </a:r>
          </a:p>
          <a:p>
            <a:pPr lvl="1"/>
            <a:r>
              <a:rPr lang="en-US" sz="2000" dirty="0"/>
              <a:t>The comparison group</a:t>
            </a:r>
          </a:p>
          <a:p>
            <a:r>
              <a:rPr lang="en-US" sz="2400" dirty="0"/>
              <a:t>The groups are chosen through </a:t>
            </a:r>
            <a:r>
              <a:rPr lang="en-US" sz="2400" u="sng" dirty="0"/>
              <a:t>Random Assignment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Independent variable</a:t>
            </a:r>
          </a:p>
          <a:p>
            <a:pPr lvl="1"/>
            <a:r>
              <a:rPr lang="en-US" sz="2000" dirty="0"/>
              <a:t>Whatever is being manipulated in the experiment.</a:t>
            </a:r>
          </a:p>
          <a:p>
            <a:r>
              <a:rPr lang="en-US" sz="2400" dirty="0"/>
              <a:t>Dependent variable</a:t>
            </a:r>
          </a:p>
          <a:p>
            <a:pPr lvl="1"/>
            <a:r>
              <a:rPr lang="en-US" sz="2000" dirty="0"/>
              <a:t>Whatever is being measured in the experiment.</a:t>
            </a:r>
          </a:p>
          <a:p>
            <a:r>
              <a:rPr lang="en-US" sz="2400" dirty="0"/>
              <a:t>Extraneous variables</a:t>
            </a:r>
          </a:p>
          <a:p>
            <a:r>
              <a:rPr lang="en-US" sz="2400" dirty="0"/>
              <a:t>Confounding variable</a:t>
            </a:r>
          </a:p>
        </p:txBody>
      </p:sp>
    </p:spTree>
    <p:extLst>
      <p:ext uri="{BB962C8B-B14F-4D97-AF65-F5344CB8AC3E}">
        <p14:creationId xmlns:p14="http://schemas.microsoft.com/office/powerpoint/2010/main" val="1923911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Naturalistic observation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2190488"/>
            <a:ext cx="5105400" cy="338348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Observational record</a:t>
            </a:r>
          </a:p>
          <a:p>
            <a:r>
              <a:rPr lang="en-US" dirty="0"/>
              <a:t>Errors in observations</a:t>
            </a:r>
          </a:p>
          <a:p>
            <a:pPr lvl="1"/>
            <a:r>
              <a:rPr lang="en-US" dirty="0"/>
              <a:t>Hawthorne Effect</a:t>
            </a:r>
          </a:p>
          <a:p>
            <a:pPr lvl="1"/>
            <a:r>
              <a:rPr lang="en-US" dirty="0"/>
              <a:t>Anthropologic Error</a:t>
            </a:r>
          </a:p>
          <a:p>
            <a:pPr lvl="1"/>
            <a:r>
              <a:rPr lang="en-US" dirty="0"/>
              <a:t>Observer Bias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27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and Case Study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Clinical Study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Long-term in-depth study of issues that have clinical significance</a:t>
            </a:r>
          </a:p>
          <a:p>
            <a:r>
              <a:rPr lang="en-US" sz="2400" dirty="0"/>
              <a:t>Limits</a:t>
            </a:r>
          </a:p>
          <a:p>
            <a:pPr lvl="1"/>
            <a:r>
              <a:rPr lang="en-US" sz="2000" dirty="0"/>
              <a:t>Lack of a formal control group</a:t>
            </a:r>
          </a:p>
          <a:p>
            <a:pPr lvl="1"/>
            <a:r>
              <a:rPr lang="en-US" sz="2000" dirty="0"/>
              <a:t>Can’t control variables</a:t>
            </a:r>
          </a:p>
          <a:p>
            <a:r>
              <a:rPr lang="en-US" sz="2400" dirty="0"/>
              <a:t>Why use it?</a:t>
            </a:r>
          </a:p>
          <a:p>
            <a:pPr lvl="1"/>
            <a:r>
              <a:rPr lang="en-US" sz="2000" dirty="0"/>
              <a:t>Unethical</a:t>
            </a:r>
          </a:p>
          <a:p>
            <a:pPr lvl="1"/>
            <a:r>
              <a:rPr lang="en-US" sz="2000" dirty="0"/>
              <a:t>Unimaginable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Long-term in-depth look at a group or an individual</a:t>
            </a:r>
          </a:p>
          <a:p>
            <a:r>
              <a:rPr lang="en-US" dirty="0"/>
              <a:t>Limits</a:t>
            </a:r>
          </a:p>
          <a:p>
            <a:pPr lvl="1"/>
            <a:r>
              <a:rPr lang="en-US" dirty="0"/>
              <a:t>Lack of a control group</a:t>
            </a:r>
          </a:p>
          <a:p>
            <a:pPr lvl="1"/>
            <a:r>
              <a:rPr lang="en-US" dirty="0"/>
              <a:t>Can’t control variables</a:t>
            </a:r>
          </a:p>
          <a:p>
            <a:pPr lvl="1"/>
            <a:r>
              <a:rPr lang="en-US" dirty="0"/>
              <a:t>Doesn’t always apply to larger population</a:t>
            </a:r>
          </a:p>
          <a:p>
            <a:r>
              <a:rPr lang="en-US" dirty="0"/>
              <a:t>Types of case studies</a:t>
            </a:r>
          </a:p>
          <a:p>
            <a:pPr lvl="1"/>
            <a:r>
              <a:rPr lang="en-US" dirty="0"/>
              <a:t>Longitudinal</a:t>
            </a:r>
          </a:p>
          <a:p>
            <a:pPr lvl="1"/>
            <a:r>
              <a:rPr lang="en-US" dirty="0"/>
              <a:t>Cross sectional</a:t>
            </a:r>
          </a:p>
        </p:txBody>
      </p:sp>
    </p:spTree>
    <p:extLst>
      <p:ext uri="{BB962C8B-B14F-4D97-AF65-F5344CB8AC3E}">
        <p14:creationId xmlns:p14="http://schemas.microsoft.com/office/powerpoint/2010/main" val="1625643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Survey Method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Public polling technique used to answer psychological questions</a:t>
            </a:r>
          </a:p>
          <a:p>
            <a:r>
              <a:rPr lang="en-US" dirty="0"/>
              <a:t>Sampling</a:t>
            </a:r>
          </a:p>
          <a:p>
            <a:pPr lvl="1"/>
            <a:r>
              <a:rPr lang="en-US" dirty="0"/>
              <a:t>Comprehensive sample</a:t>
            </a:r>
          </a:p>
          <a:p>
            <a:pPr lvl="1"/>
            <a:r>
              <a:rPr lang="en-US" dirty="0"/>
              <a:t>Representative sample</a:t>
            </a:r>
          </a:p>
          <a:p>
            <a:pPr lvl="2"/>
            <a:r>
              <a:rPr lang="en-US" dirty="0"/>
              <a:t>Cross-sectional sample</a:t>
            </a:r>
          </a:p>
          <a:p>
            <a:pPr lvl="2"/>
            <a:r>
              <a:rPr lang="en-US" dirty="0"/>
              <a:t>Random sample</a:t>
            </a:r>
          </a:p>
        </p:txBody>
      </p:sp>
    </p:spTree>
    <p:extLst>
      <p:ext uri="{BB962C8B-B14F-4D97-AF65-F5344CB8AC3E}">
        <p14:creationId xmlns:p14="http://schemas.microsoft.com/office/powerpoint/2010/main" val="656825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Data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Measures of central tendencies</a:t>
            </a:r>
          </a:p>
          <a:p>
            <a:pPr lvl="1"/>
            <a:r>
              <a:rPr lang="en-US" dirty="0"/>
              <a:t>Mean</a:t>
            </a:r>
          </a:p>
          <a:p>
            <a:pPr lvl="1"/>
            <a:r>
              <a:rPr lang="en-US" dirty="0"/>
              <a:t>Mode</a:t>
            </a:r>
          </a:p>
          <a:p>
            <a:pPr lvl="1"/>
            <a:r>
              <a:rPr lang="en-US" dirty="0"/>
              <a:t>Median</a:t>
            </a:r>
          </a:p>
          <a:p>
            <a:r>
              <a:rPr lang="en-US" dirty="0"/>
              <a:t>Frequency distribution</a:t>
            </a:r>
          </a:p>
          <a:p>
            <a:pPr lvl="1"/>
            <a:r>
              <a:rPr lang="en-US" dirty="0"/>
              <a:t>Range</a:t>
            </a:r>
          </a:p>
          <a:p>
            <a:pPr lvl="1"/>
            <a:r>
              <a:rPr lang="en-US" dirty="0"/>
              <a:t>Normal bell curve</a:t>
            </a:r>
          </a:p>
          <a:p>
            <a:pPr lvl="1"/>
            <a:r>
              <a:rPr lang="en-US" dirty="0"/>
              <a:t>Positive skew vs. negative skew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973606" y="3665331"/>
            <a:ext cx="3304620" cy="24233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606" y="1300292"/>
            <a:ext cx="3304620" cy="2198507"/>
          </a:xfrm>
          <a:prstGeom prst="rect">
            <a:avLst/>
          </a:prstGeom>
        </p:spPr>
      </p:pic>
      <p:pic>
        <p:nvPicPr>
          <p:cNvPr id="9" name="Picture 8" descr="businessman_pushing_graph_up_hg_clr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235" y="1889074"/>
            <a:ext cx="37147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799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sz="2400" dirty="0"/>
              <a:t>Correlation expresses a relationship between two variable.</a:t>
            </a:r>
            <a:endParaRPr lang="en-US" sz="2400" dirty="0"/>
          </a:p>
          <a:p>
            <a:pPr lvl="1"/>
            <a:r>
              <a:rPr lang="en-US" sz="2000" dirty="0"/>
              <a:t>Positive correlation</a:t>
            </a:r>
          </a:p>
          <a:p>
            <a:pPr lvl="1"/>
            <a:r>
              <a:rPr lang="en-US" sz="2000" dirty="0"/>
              <a:t>Negative </a:t>
            </a:r>
            <a:r>
              <a:rPr lang="en-US" dirty="0"/>
              <a:t>correlations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42902" y="1469572"/>
            <a:ext cx="4528752" cy="228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30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useful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 deviation</a:t>
            </a:r>
          </a:p>
          <a:p>
            <a:r>
              <a:rPr lang="en-US" dirty="0"/>
              <a:t>Z-Score</a:t>
            </a:r>
          </a:p>
          <a:p>
            <a:r>
              <a:rPr lang="en-US" dirty="0"/>
              <a:t>Inferential Statistics</a:t>
            </a:r>
          </a:p>
          <a:p>
            <a:pPr lvl="1"/>
            <a:r>
              <a:rPr lang="en-US" dirty="0"/>
              <a:t>The purpose is to discover whether the finding can be applied to the larger population from which the sample was collected.</a:t>
            </a:r>
          </a:p>
          <a:p>
            <a:pPr lvl="1"/>
            <a:r>
              <a:rPr lang="en-US" dirty="0"/>
              <a:t>Statistical significance P=.05</a:t>
            </a:r>
          </a:p>
        </p:txBody>
      </p:sp>
      <p:pic>
        <p:nvPicPr>
          <p:cNvPr id="7" name="Picture 6" descr="geek_dumbbell_hg_cl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667" y="1328780"/>
            <a:ext cx="1470197" cy="226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uper_woman_lifting_rock_hg_cl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623" y="590030"/>
            <a:ext cx="1814263" cy="241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144" y="3595604"/>
            <a:ext cx="3062380" cy="263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06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in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Sampling bias</a:t>
            </a:r>
          </a:p>
          <a:p>
            <a:r>
              <a:rPr lang="en-US" dirty="0"/>
              <a:t>Placebo effect</a:t>
            </a:r>
          </a:p>
          <a:p>
            <a:pPr lvl="1"/>
            <a:r>
              <a:rPr lang="en-US" dirty="0"/>
              <a:t>Single blind study</a:t>
            </a:r>
          </a:p>
          <a:p>
            <a:r>
              <a:rPr lang="en-US" dirty="0"/>
              <a:t>Experimenter effect</a:t>
            </a:r>
          </a:p>
          <a:p>
            <a:pPr lvl="1"/>
            <a:r>
              <a:rPr lang="en-US" dirty="0"/>
              <a:t>Double blind study</a:t>
            </a:r>
          </a:p>
          <a:p>
            <a:r>
              <a:rPr lang="en-US" dirty="0"/>
              <a:t>Strengthening results</a:t>
            </a:r>
          </a:p>
          <a:p>
            <a:pPr lvl="1"/>
            <a:r>
              <a:rPr lang="en-US" dirty="0"/>
              <a:t>Replication</a:t>
            </a:r>
          </a:p>
          <a:p>
            <a:pPr lvl="1"/>
            <a:r>
              <a:rPr lang="en-US" dirty="0"/>
              <a:t>Meta-analysis</a:t>
            </a:r>
          </a:p>
        </p:txBody>
      </p:sp>
      <p:pic>
        <p:nvPicPr>
          <p:cNvPr id="5" name="Content Placeholder 4" descr="marvin_speaking_to_science_students_hg_clr.gif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551" y="3465148"/>
            <a:ext cx="1805121" cy="240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4" descr="three_blind_mice_hg_cl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2747" y="4563892"/>
            <a:ext cx="3333750" cy="198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195" y="877127"/>
            <a:ext cx="4122302" cy="301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05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Waves of psychology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Changes in the Study of Behavior</a:t>
            </a:r>
          </a:p>
        </p:txBody>
      </p:sp>
      <p:pic>
        <p:nvPicPr>
          <p:cNvPr id="9" name="Picture 3" descr="waveriddenbylizar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614" y="1116226"/>
            <a:ext cx="4831758" cy="427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333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 ethical guidelines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Human Research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Informed consent</a:t>
            </a:r>
          </a:p>
          <a:p>
            <a:r>
              <a:rPr lang="en-US" dirty="0"/>
              <a:t>Deception – Can not invalidate the informed consent</a:t>
            </a:r>
          </a:p>
          <a:p>
            <a:r>
              <a:rPr lang="en-US" dirty="0"/>
              <a:t>No Coercion- must be voluntary</a:t>
            </a:r>
          </a:p>
          <a:p>
            <a:r>
              <a:rPr lang="en-US" dirty="0"/>
              <a:t>Anonymity</a:t>
            </a:r>
          </a:p>
          <a:p>
            <a:r>
              <a:rPr lang="en-US" dirty="0"/>
              <a:t>No significant risk – Mental or physical</a:t>
            </a:r>
          </a:p>
          <a:p>
            <a:r>
              <a:rPr lang="en-US" dirty="0"/>
              <a:t>Must debrief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/>
              <a:t>Animal Research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Clear purpose</a:t>
            </a:r>
          </a:p>
          <a:p>
            <a:r>
              <a:rPr lang="en-US" sz="2600" dirty="0"/>
              <a:t>Treated in a humane way</a:t>
            </a:r>
          </a:p>
          <a:p>
            <a:r>
              <a:rPr lang="en-US" sz="2600" dirty="0"/>
              <a:t>Acquire animals legally</a:t>
            </a:r>
          </a:p>
          <a:p>
            <a:r>
              <a:rPr lang="en-US" sz="2600" dirty="0"/>
              <a:t>Least amount of suffering possible.</a:t>
            </a:r>
          </a:p>
          <a:p>
            <a:r>
              <a:rPr lang="en-US" sz="2600" dirty="0"/>
              <a:t>All animals must be supervised by a trained psychologist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91021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wave – Focus on the Mind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Structuralism –The Structure of thought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Wilhelm Wundt</a:t>
            </a:r>
          </a:p>
          <a:p>
            <a:r>
              <a:rPr lang="en-US" dirty="0"/>
              <a:t>Edward </a:t>
            </a:r>
            <a:r>
              <a:rPr lang="en-US" dirty="0" err="1"/>
              <a:t>Tichner</a:t>
            </a:r>
            <a:endParaRPr lang="en-US" dirty="0"/>
          </a:p>
          <a:p>
            <a:r>
              <a:rPr lang="en-US" dirty="0"/>
              <a:t>G. Stanley Hall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Functionalism – The function of the mind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William James</a:t>
            </a:r>
          </a:p>
          <a:p>
            <a:r>
              <a:rPr lang="en-US" dirty="0"/>
              <a:t>Christine Ladd-Franklin</a:t>
            </a:r>
          </a:p>
          <a:p>
            <a:r>
              <a:rPr lang="en-US" dirty="0"/>
              <a:t>Mary Calkins</a:t>
            </a:r>
          </a:p>
          <a:p>
            <a:r>
              <a:rPr lang="en-US" dirty="0"/>
              <a:t>Margaret Washburn</a:t>
            </a:r>
          </a:p>
          <a:p>
            <a:r>
              <a:rPr lang="en-US" dirty="0"/>
              <a:t>Francis Sumner</a:t>
            </a:r>
          </a:p>
          <a:p>
            <a:endParaRPr lang="en-US" dirty="0"/>
          </a:p>
        </p:txBody>
      </p:sp>
      <p:pic>
        <p:nvPicPr>
          <p:cNvPr id="9" name="Picture 3" descr="waveriddenbylizar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3773" y="4123038"/>
            <a:ext cx="3386377" cy="25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290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Second wave – focus on the unconscious Mind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Psychoanalytic Theory</a:t>
            </a:r>
          </a:p>
          <a:p>
            <a:pPr lvl="1"/>
            <a:r>
              <a:rPr lang="en-US"/>
              <a:t>Unconscious mind</a:t>
            </a:r>
          </a:p>
          <a:p>
            <a:pPr lvl="1"/>
            <a:r>
              <a:rPr lang="en-US"/>
              <a:t>Sigmund Freud</a:t>
            </a:r>
          </a:p>
          <a:p>
            <a:pPr lvl="1"/>
            <a:r>
              <a:rPr lang="en-US"/>
              <a:t>Neo-Freudians – Psychodynamic Theory</a:t>
            </a:r>
            <a:endParaRPr lang="en-US" dirty="0"/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175157" y="1300292"/>
            <a:ext cx="3385751" cy="4821866"/>
          </a:xfrm>
          <a:prstGeom prst="rect">
            <a:avLst/>
          </a:prstGeom>
        </p:spPr>
      </p:pic>
      <p:pic>
        <p:nvPicPr>
          <p:cNvPr id="20" name="Picture 3" descr="waveriddenbylizar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73598" y="4073611"/>
            <a:ext cx="3386377" cy="25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898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Wave – Focus on observable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Behaviorism</a:t>
            </a:r>
          </a:p>
          <a:p>
            <a:pPr lvl="1"/>
            <a:r>
              <a:rPr lang="en-US" dirty="0"/>
              <a:t>Focusing on observable behavior</a:t>
            </a:r>
          </a:p>
          <a:p>
            <a:pPr lvl="1"/>
            <a:r>
              <a:rPr lang="en-US" dirty="0"/>
              <a:t>John B. Watson</a:t>
            </a:r>
          </a:p>
          <a:p>
            <a:pPr lvl="1"/>
            <a:r>
              <a:rPr lang="en-US" dirty="0"/>
              <a:t>Ivan Pavlov</a:t>
            </a:r>
          </a:p>
          <a:p>
            <a:pPr lvl="1"/>
            <a:r>
              <a:rPr lang="en-US" dirty="0"/>
              <a:t>B.F. Skinner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661255" y="1469572"/>
            <a:ext cx="1889620" cy="2713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767" y="1469571"/>
            <a:ext cx="1857700" cy="2713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1112" y="4267328"/>
            <a:ext cx="1751828" cy="2454722"/>
          </a:xfrm>
          <a:prstGeom prst="rect">
            <a:avLst/>
          </a:prstGeom>
        </p:spPr>
      </p:pic>
      <p:pic>
        <p:nvPicPr>
          <p:cNvPr id="8" name="Picture 3" descr="waveriddenbylizard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73598" y="4073611"/>
            <a:ext cx="3386377" cy="25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811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Fourth Wave - Humanism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Humanism</a:t>
            </a:r>
          </a:p>
          <a:p>
            <a:pPr lvl="1"/>
            <a:r>
              <a:rPr lang="en-US" dirty="0"/>
              <a:t>Focus on the human experience</a:t>
            </a:r>
          </a:p>
          <a:p>
            <a:pPr lvl="1"/>
            <a:r>
              <a:rPr lang="en-US" dirty="0"/>
              <a:t>Free-will and personal growth</a:t>
            </a:r>
          </a:p>
          <a:p>
            <a:pPr lvl="1"/>
            <a:r>
              <a:rPr lang="en-US" dirty="0"/>
              <a:t>Abraham Maslow</a:t>
            </a:r>
          </a:p>
          <a:p>
            <a:pPr lvl="1"/>
            <a:r>
              <a:rPr lang="en-US" dirty="0"/>
              <a:t>Carl Rogers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250850" y="1981932"/>
            <a:ext cx="2661728" cy="3282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5941" y="1981932"/>
            <a:ext cx="2544774" cy="3282046"/>
          </a:xfrm>
          <a:prstGeom prst="rect">
            <a:avLst/>
          </a:prstGeom>
        </p:spPr>
      </p:pic>
      <p:pic>
        <p:nvPicPr>
          <p:cNvPr id="7" name="Picture 3" descr="waveriddenbylizar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73598" y="4073611"/>
            <a:ext cx="3386377" cy="25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527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Fifth Wave – Eclectic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Eclectic psychology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Psychodynamic approach</a:t>
            </a:r>
          </a:p>
          <a:p>
            <a:r>
              <a:rPr lang="en-US" dirty="0"/>
              <a:t>Behavioral approach</a:t>
            </a:r>
          </a:p>
          <a:p>
            <a:r>
              <a:rPr lang="en-US" dirty="0"/>
              <a:t>Cognitive approach</a:t>
            </a:r>
          </a:p>
          <a:p>
            <a:r>
              <a:rPr lang="en-US" dirty="0"/>
              <a:t>Bio psychological approach</a:t>
            </a:r>
          </a:p>
          <a:p>
            <a:r>
              <a:rPr lang="en-US" dirty="0"/>
              <a:t>Sociocultural approach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Other important approaches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Evolutionary approach</a:t>
            </a:r>
          </a:p>
          <a:p>
            <a:r>
              <a:rPr lang="en-US" dirty="0"/>
              <a:t>BioPsychoSocial approach</a:t>
            </a:r>
          </a:p>
        </p:txBody>
      </p:sp>
      <p:pic>
        <p:nvPicPr>
          <p:cNvPr id="8" name="Picture 3" descr="waveriddenbylizar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660" y="3637005"/>
            <a:ext cx="3736891" cy="25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979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Study of Behavior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Psychology as a Science and an Applied Field</a:t>
            </a:r>
          </a:p>
        </p:txBody>
      </p:sp>
    </p:spTree>
    <p:extLst>
      <p:ext uri="{BB962C8B-B14F-4D97-AF65-F5344CB8AC3E}">
        <p14:creationId xmlns:p14="http://schemas.microsoft.com/office/powerpoint/2010/main" val="1941499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Psychology as a science vs. an applied Field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Psychology as a science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Developmental psychologist</a:t>
            </a:r>
          </a:p>
          <a:p>
            <a:r>
              <a:rPr lang="en-US" dirty="0"/>
              <a:t>Social psychology</a:t>
            </a:r>
          </a:p>
          <a:p>
            <a:r>
              <a:rPr lang="en-US" dirty="0"/>
              <a:t>Educational Psychology</a:t>
            </a:r>
          </a:p>
          <a:p>
            <a:r>
              <a:rPr lang="en-US" dirty="0"/>
              <a:t>Health Psychology</a:t>
            </a:r>
          </a:p>
          <a:p>
            <a:r>
              <a:rPr lang="en-US" dirty="0"/>
              <a:t>Physiological Psychology (Biopsychology) </a:t>
            </a:r>
          </a:p>
          <a:p>
            <a:r>
              <a:rPr lang="en-US" dirty="0"/>
              <a:t>Cognitive Psychology</a:t>
            </a:r>
          </a:p>
          <a:p>
            <a:r>
              <a:rPr lang="en-US" dirty="0"/>
              <a:t>Psychometrics</a:t>
            </a:r>
          </a:p>
          <a:p>
            <a:r>
              <a:rPr lang="en-US" dirty="0"/>
              <a:t>Personality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As an applied field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Psychologist</a:t>
            </a:r>
          </a:p>
          <a:p>
            <a:pPr lvl="1"/>
            <a:r>
              <a:rPr lang="en-US" dirty="0"/>
              <a:t>Clinical </a:t>
            </a:r>
          </a:p>
          <a:p>
            <a:pPr lvl="1"/>
            <a:r>
              <a:rPr lang="en-US" dirty="0"/>
              <a:t>Counseling</a:t>
            </a:r>
          </a:p>
          <a:p>
            <a:r>
              <a:rPr lang="en-US" dirty="0"/>
              <a:t>Psychiatrist</a:t>
            </a:r>
          </a:p>
          <a:p>
            <a:pPr>
              <a:spcBef>
                <a:spcPts val="600"/>
              </a:spcBef>
            </a:pPr>
            <a:r>
              <a:rPr lang="en-US" dirty="0"/>
              <a:t>Psychoanalyst</a:t>
            </a:r>
          </a:p>
          <a:p>
            <a:pPr>
              <a:spcBef>
                <a:spcPts val="600"/>
              </a:spcBef>
            </a:pPr>
            <a:r>
              <a:rPr lang="en-US" dirty="0"/>
              <a:t>Industrial and Organizational Psychologist</a:t>
            </a:r>
          </a:p>
          <a:p>
            <a:pPr>
              <a:spcBef>
                <a:spcPts val="600"/>
              </a:spcBef>
            </a:pPr>
            <a:r>
              <a:rPr lang="en-US" dirty="0"/>
              <a:t>Forensic Psychologist</a:t>
            </a:r>
          </a:p>
          <a:p>
            <a:pPr>
              <a:spcBef>
                <a:spcPts val="600"/>
              </a:spcBef>
            </a:pPr>
            <a:r>
              <a:rPr lang="en-US" dirty="0"/>
              <a:t>Sports Psychologist</a:t>
            </a:r>
          </a:p>
          <a:p>
            <a:pPr>
              <a:spcBef>
                <a:spcPts val="600"/>
              </a:spcBef>
            </a:pPr>
            <a:r>
              <a:rPr lang="en-US" dirty="0"/>
              <a:t>Human Factors/Environmental Psychologist</a:t>
            </a:r>
          </a:p>
        </p:txBody>
      </p:sp>
    </p:spTree>
    <p:extLst>
      <p:ext uri="{BB962C8B-B14F-4D97-AF65-F5344CB8AC3E}">
        <p14:creationId xmlns:p14="http://schemas.microsoft.com/office/powerpoint/2010/main" val="276392634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132</TotalTime>
  <Words>518</Words>
  <Application>Microsoft Macintosh PowerPoint</Application>
  <PresentationFormat>Widescreen</PresentationFormat>
  <Paragraphs>166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Tw Cen MT</vt:lpstr>
      <vt:lpstr>Droplet</vt:lpstr>
      <vt:lpstr>Introduction and Research</vt:lpstr>
      <vt:lpstr>Waves of psychology</vt:lpstr>
      <vt:lpstr>First wave – Focus on the Mind</vt:lpstr>
      <vt:lpstr>Second wave – focus on the unconscious Mind</vt:lpstr>
      <vt:lpstr>Third Wave – Focus on observable behavior</vt:lpstr>
      <vt:lpstr>Fourth Wave - Humanism</vt:lpstr>
      <vt:lpstr>Fifth Wave – Eclectic</vt:lpstr>
      <vt:lpstr>The Study of Behavior</vt:lpstr>
      <vt:lpstr>Psychology as a science vs. an applied Field</vt:lpstr>
      <vt:lpstr>Research Methods</vt:lpstr>
      <vt:lpstr>Terminology</vt:lpstr>
      <vt:lpstr>Experimental method</vt:lpstr>
      <vt:lpstr>Naturalistic observation</vt:lpstr>
      <vt:lpstr>Clinical and Case Study</vt:lpstr>
      <vt:lpstr>Survey Method</vt:lpstr>
      <vt:lpstr>Analyzing Data</vt:lpstr>
      <vt:lpstr>Correlations</vt:lpstr>
      <vt:lpstr>Other useful statistics</vt:lpstr>
      <vt:lpstr>Errors in Research</vt:lpstr>
      <vt:lpstr>APA ethical guidelines</vt:lpstr>
    </vt:vector>
  </TitlesOfParts>
  <Company>Millard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T Edmundson</dc:creator>
  <cp:lastModifiedBy>vbotts@unomaha.edu</cp:lastModifiedBy>
  <cp:revision>15</cp:revision>
  <dcterms:created xsi:type="dcterms:W3CDTF">2018-04-10T01:15:30Z</dcterms:created>
  <dcterms:modified xsi:type="dcterms:W3CDTF">2020-04-29T20:46:04Z</dcterms:modified>
</cp:coreProperties>
</file>